
<file path=[Content_Types].xml><?xml version="1.0" encoding="utf-8"?>
<Types xmlns="http://schemas.openxmlformats.org/package/2006/content-types">
  <Default Extension="jpeg" ContentType="image/jpeg"/>
  <Default Extension="jpg" ContentType="application/octet-stream"/>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BA0"/>
    <a:srgbClr val="84CDED"/>
    <a:srgbClr val="404040"/>
    <a:srgbClr val="7F7F7F"/>
    <a:srgbClr val="D9D9D9"/>
    <a:srgbClr val="E820DE"/>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0" d="100"/>
          <a:sy n="80" d="100"/>
        </p:scale>
        <p:origin x="1896"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309603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309960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3450156"/>
            <a:ext cx="2743200" cy="469533"/>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storm"/>
          <p:cNvPicPr>
            <a:picLocks noGrp="1"/>
          </p:cNvPicPr>
          <p:nvPr>
            <p:ph type="pic" sz="quarter" idx="17" hasCustomPrompt="1"/>
          </p:nvPr>
        </p:nvPicPr>
        <p:blipFill>
          <a:blip r:embed="rId2" cstate="print"/>
          <a:stretch>
            <a:fillRect/>
          </a:stretch>
        </p:blipFill>
        <p:spPr>
          <a:xfrm>
            <a:off x="1739339" y="1273036"/>
            <a:ext cx="6035040" cy="4389120"/>
          </a:xfrm>
          <a:prstGeom prst="rect">
            <a:avLst/>
          </a:prstGeom>
        </p:spPr>
      </p:pic>
      <p:pic>
        <p:nvPicPr>
          <p:cNvPr id="3" name="Rounded Rectangle 15"/>
          <p:cNvPicPr>
            <a:picLocks noGrp="1"/>
          </p:cNvPicPr>
          <p:nvPr>
            <p:ph/>
          </p:nvPr>
        </p:nvPicPr>
        <p:blipFill>
          <a:blip r:embed="rId3" cstate="print"/>
          <a:stretch>
            <a:fillRect/>
          </a:stretch>
        </p:blipFill>
        <p:spPr>
          <a:xfrm>
            <a:off x="109728" y="2484035"/>
            <a:ext cx="1920240" cy="914400"/>
          </a:xfrm>
          <a:prstGeom prst="rect">
            <a:avLst/>
          </a:prstGeom>
        </p:spPr>
      </p:pic>
      <p:pic>
        <p:nvPicPr>
          <p:cNvPr id="4" name="Rounded Rectangle 16"/>
          <p:cNvPicPr>
            <a:picLocks noGrp="1"/>
          </p:cNvPicPr>
          <p:nvPr>
            <p:ph/>
          </p:nvPr>
        </p:nvPicPr>
        <p:blipFill>
          <a:blip r:embed="rId3" cstate="print"/>
          <a:stretch>
            <a:fillRect/>
          </a:stretch>
        </p:blipFill>
        <p:spPr>
          <a:xfrm>
            <a:off x="109022" y="3500376"/>
            <a:ext cx="1920240" cy="914400"/>
          </a:xfrm>
          <a:prstGeom prst="rect">
            <a:avLst/>
          </a:prstGeom>
        </p:spPr>
      </p:pic>
      <p:pic>
        <p:nvPicPr>
          <p:cNvPr id="5" name="Rounded Rectangle 17"/>
          <p:cNvPicPr>
            <a:picLocks noGrp="1"/>
          </p:cNvPicPr>
          <p:nvPr>
            <p:ph/>
          </p:nvPr>
        </p:nvPicPr>
        <p:blipFill>
          <a:blip r:embed="rId3" cstate="print"/>
          <a:stretch>
            <a:fillRect/>
          </a:stretch>
        </p:blipFill>
        <p:spPr>
          <a:xfrm>
            <a:off x="109022" y="4523096"/>
            <a:ext cx="1920240" cy="914400"/>
          </a:xfrm>
          <a:prstGeom prst="rect">
            <a:avLst/>
          </a:prstGeom>
        </p:spPr>
      </p:pic>
      <p:pic>
        <p:nvPicPr>
          <p:cNvPr id="6" name="Rounded Rectangle 18"/>
          <p:cNvPicPr>
            <a:picLocks noGrp="1"/>
          </p:cNvPicPr>
          <p:nvPr>
            <p:ph/>
          </p:nvPr>
        </p:nvPicPr>
        <p:blipFill>
          <a:blip r:embed="rId3" cstate="print"/>
          <a:stretch>
            <a:fillRect/>
          </a:stretch>
        </p:blipFill>
        <p:spPr>
          <a:xfrm>
            <a:off x="109728" y="1467700"/>
            <a:ext cx="1920240" cy="914400"/>
          </a:xfrm>
          <a:prstGeom prst="rect">
            <a:avLst/>
          </a:prstGeom>
        </p:spPr>
      </p:pic>
      <p:pic>
        <p:nvPicPr>
          <p:cNvPr id="7" name="Rectangle 6"/>
          <p:cNvPicPr>
            <a:picLocks noGrp="1"/>
          </p:cNvPicPr>
          <p:nvPr>
            <p:ph/>
          </p:nvPr>
        </p:nvPicPr>
        <p:blipFill>
          <a:blip r:embed="rId4" cstate="print"/>
          <a:stretch>
            <a:fillRect/>
          </a:stretch>
        </p:blipFill>
        <p:spPr>
          <a:xfrm>
            <a:off x="0" y="2139"/>
            <a:ext cx="7772400" cy="1371600"/>
          </a:xfrm>
          <a:prstGeom prst="rect">
            <a:avLst/>
          </a:prstGeom>
        </p:spPr>
      </p:pic>
      <p:pic>
        <p:nvPicPr>
          <p:cNvPr id="8" name="Rectangle 7"/>
          <p:cNvPicPr>
            <a:picLocks noGrp="1"/>
          </p:cNvPicPr>
          <p:nvPr>
            <p:ph/>
          </p:nvPr>
        </p:nvPicPr>
        <p:blipFill>
          <a:blip r:embed="rId5" cstate="print"/>
          <a:stretch>
            <a:fillRect/>
          </a:stretch>
        </p:blipFill>
        <p:spPr>
          <a:xfrm>
            <a:off x="0" y="5543052"/>
            <a:ext cx="7772400" cy="3108960"/>
          </a:xfrm>
          <a:prstGeom prst="rect">
            <a:avLst/>
          </a:prstGeom>
        </p:spPr>
      </p:pic>
      <p:sp>
        <p:nvSpPr>
          <p:cNvPr id="9" name="txt_event_date"/>
          <p:cNvSpPr>
            <a:spLocks noGrp="1"/>
          </p:cNvSpPr>
          <p:nvPr>
            <p:ph type="body" sz="quarter" idx="11" hasCustomPrompt="1"/>
          </p:nvPr>
        </p:nvSpPr>
        <p:spPr>
          <a:xfrm>
            <a:off x="5336701" y="191166"/>
            <a:ext cx="2423160" cy="365760"/>
          </a:xfrm>
        </p:spPr>
        <p:txBody>
          <a:bodyPr/>
          <a:lstStyle/>
          <a:p>
            <a:r>
              <a:t>[ SEP 14 – SEP 18, 2018 ]</a:t>
            </a:r>
          </a:p>
        </p:txBody>
      </p:sp>
      <p:sp>
        <p:nvSpPr>
          <p:cNvPr id="10" name="txt_event_ttl"/>
          <p:cNvSpPr>
            <a:spLocks noGrp="1"/>
          </p:cNvSpPr>
          <p:nvPr>
            <p:ph type="body" sz="quarter" idx="10" hasCustomPrompt="1"/>
          </p:nvPr>
        </p:nvSpPr>
        <p:spPr>
          <a:xfrm>
            <a:off x="0" y="452799"/>
            <a:ext cx="7772400" cy="914400"/>
          </a:xfrm>
        </p:spPr>
        <p:txBody>
          <a:bodyPr>
            <a:normAutofit lnSpcReduction="10000"/>
          </a:bodyPr>
          <a:lstStyle/>
          <a:p>
            <a:r>
              <a:t>HURRICANE FLORENCE</a:t>
            </a:r>
          </a:p>
        </p:txBody>
      </p:sp>
      <p:sp>
        <p:nvSpPr>
          <p:cNvPr id="11" name="txt_dash_v1"/>
          <p:cNvSpPr>
            <a:spLocks noGrp="1"/>
          </p:cNvSpPr>
          <p:nvPr>
            <p:ph type="body" sz="quarter" idx="18" hasCustomPrompt="1"/>
          </p:nvPr>
        </p:nvSpPr>
        <p:spPr>
          <a:xfrm>
            <a:off x="605410" y="1474156"/>
            <a:ext cx="914400" cy="457200"/>
          </a:xfrm>
        </p:spPr>
        <p:txBody>
          <a:bodyPr/>
          <a:lstStyle/>
          <a:p>
            <a:r>
              <a:rPr dirty="0"/>
              <a:t>TS</a:t>
            </a:r>
          </a:p>
        </p:txBody>
      </p:sp>
      <p:sp>
        <p:nvSpPr>
          <p:cNvPr id="12" name="txt_dash_v1_desc"/>
          <p:cNvSpPr>
            <a:spLocks noGrp="1"/>
          </p:cNvSpPr>
          <p:nvPr>
            <p:ph type="body" sz="quarter" idx="22" hasCustomPrompt="1"/>
          </p:nvPr>
        </p:nvSpPr>
        <p:spPr>
          <a:xfrm>
            <a:off x="146304" y="1811281"/>
            <a:ext cx="1828800" cy="548640"/>
          </a:xfrm>
        </p:spPr>
        <p:txBody>
          <a:bodyPr/>
          <a:lstStyle/>
          <a:p>
            <a:r>
              <a:rPr dirty="0"/>
              <a:t>Category </a:t>
            </a:r>
            <a:endParaRPr lang="en-US" dirty="0"/>
          </a:p>
          <a:p>
            <a:r>
              <a:rPr dirty="0"/>
              <a:t>(tropical storm)</a:t>
            </a:r>
          </a:p>
        </p:txBody>
      </p:sp>
      <p:sp>
        <p:nvSpPr>
          <p:cNvPr id="13" name="txt_dash_v2"/>
          <p:cNvSpPr>
            <a:spLocks noGrp="1"/>
          </p:cNvSpPr>
          <p:nvPr>
            <p:ph type="body" sz="quarter" idx="19" hasCustomPrompt="1"/>
          </p:nvPr>
        </p:nvSpPr>
        <p:spPr>
          <a:xfrm>
            <a:off x="605410" y="2490420"/>
            <a:ext cx="914400" cy="457200"/>
          </a:xfrm>
        </p:spPr>
        <p:txBody>
          <a:bodyPr/>
          <a:lstStyle/>
          <a:p>
            <a:r>
              <a:t>10.5</a:t>
            </a:r>
          </a:p>
        </p:txBody>
      </p:sp>
      <p:sp>
        <p:nvSpPr>
          <p:cNvPr id="14" name="txt_dash_v2_desc"/>
          <p:cNvSpPr>
            <a:spLocks noGrp="1"/>
          </p:cNvSpPr>
          <p:nvPr>
            <p:ph type="body" sz="quarter" idx="23" hasCustomPrompt="1"/>
          </p:nvPr>
        </p:nvSpPr>
        <p:spPr>
          <a:xfrm>
            <a:off x="146304" y="2829492"/>
            <a:ext cx="1828800" cy="548640"/>
          </a:xfrm>
        </p:spPr>
        <p:txBody>
          <a:bodyPr/>
          <a:lstStyle/>
          <a:p>
            <a:r>
              <a:t>Inches of Rain</a:t>
            </a:r>
          </a:p>
        </p:txBody>
      </p:sp>
      <p:sp>
        <p:nvSpPr>
          <p:cNvPr id="15" name="txt_dash_v3"/>
          <p:cNvSpPr>
            <a:spLocks noGrp="1"/>
          </p:cNvSpPr>
          <p:nvPr>
            <p:ph type="body" sz="quarter" idx="20" hasCustomPrompt="1"/>
          </p:nvPr>
        </p:nvSpPr>
        <p:spPr>
          <a:xfrm>
            <a:off x="606116" y="3506904"/>
            <a:ext cx="914400" cy="457200"/>
          </a:xfrm>
        </p:spPr>
        <p:txBody>
          <a:bodyPr/>
          <a:lstStyle/>
          <a:p>
            <a:r>
              <a:t>44</a:t>
            </a:r>
          </a:p>
        </p:txBody>
      </p:sp>
      <p:sp>
        <p:nvSpPr>
          <p:cNvPr id="16" name="txt_dash_v3_desc"/>
          <p:cNvSpPr>
            <a:spLocks noGrp="1"/>
          </p:cNvSpPr>
          <p:nvPr>
            <p:ph type="body" sz="quarter" idx="24" hasCustomPrompt="1"/>
          </p:nvPr>
        </p:nvSpPr>
        <p:spPr>
          <a:xfrm>
            <a:off x="145843" y="3871899"/>
            <a:ext cx="1828800" cy="548640"/>
          </a:xfrm>
        </p:spPr>
        <p:txBody>
          <a:bodyPr/>
          <a:lstStyle/>
          <a:p>
            <a:r>
              <a:rPr dirty="0"/>
              <a:t>Miles per hour</a:t>
            </a:r>
            <a:endParaRPr lang="en-US" dirty="0"/>
          </a:p>
          <a:p>
            <a:r>
              <a:rPr dirty="0"/>
              <a:t>of Max Wind Speed</a:t>
            </a:r>
          </a:p>
        </p:txBody>
      </p:sp>
      <p:sp>
        <p:nvSpPr>
          <p:cNvPr id="17" name="txt_dash_v4"/>
          <p:cNvSpPr>
            <a:spLocks noGrp="1"/>
          </p:cNvSpPr>
          <p:nvPr>
            <p:ph type="body" sz="quarter" idx="21" hasCustomPrompt="1"/>
          </p:nvPr>
        </p:nvSpPr>
        <p:spPr>
          <a:xfrm>
            <a:off x="606116" y="4522671"/>
            <a:ext cx="914400" cy="457200"/>
          </a:xfrm>
        </p:spPr>
        <p:txBody>
          <a:bodyPr/>
          <a:lstStyle/>
          <a:p>
            <a:r>
              <a:t>2.48</a:t>
            </a:r>
          </a:p>
        </p:txBody>
      </p:sp>
      <p:sp>
        <p:nvSpPr>
          <p:cNvPr id="18" name="txt_dash_v4_desc"/>
          <p:cNvSpPr>
            <a:spLocks noGrp="1"/>
          </p:cNvSpPr>
          <p:nvPr>
            <p:ph type="body" sz="quarter" idx="25" hasCustomPrompt="1"/>
          </p:nvPr>
        </p:nvSpPr>
        <p:spPr>
          <a:xfrm>
            <a:off x="145843" y="4860415"/>
            <a:ext cx="1828800" cy="548640"/>
          </a:xfrm>
        </p:spPr>
        <p:txBody>
          <a:bodyPr/>
          <a:lstStyle/>
          <a:p>
            <a:r>
              <a:rPr dirty="0"/>
              <a:t>Feet of Storm Surge </a:t>
            </a:r>
            <a:endParaRPr lang="en-US" dirty="0"/>
          </a:p>
          <a:p>
            <a:r>
              <a:rPr dirty="0"/>
              <a:t>(max)*</a:t>
            </a:r>
          </a:p>
        </p:txBody>
      </p:sp>
      <p:sp>
        <p:nvSpPr>
          <p:cNvPr id="19" name="txt_monitor_ttl"/>
          <p:cNvSpPr>
            <a:spLocks noGrp="1"/>
          </p:cNvSpPr>
          <p:nvPr>
            <p:ph type="body" sz="quarter" idx="15" hasCustomPrompt="1"/>
          </p:nvPr>
        </p:nvSpPr>
        <p:spPr>
          <a:xfrm>
            <a:off x="0" y="5544053"/>
            <a:ext cx="7406640" cy="365760"/>
          </a:xfrm>
        </p:spPr>
        <p:txBody>
          <a:bodyPr/>
          <a:lstStyle/>
          <a:p>
            <a:r>
              <a:rPr dirty="0"/>
              <a:t>Monitoring the Impact of Hurricane Florence at “</a:t>
            </a:r>
            <a:r>
              <a:rPr b="1" dirty="0"/>
              <a:t>North Inlet – Winyah Bay</a:t>
            </a:r>
            <a:r>
              <a:rPr dirty="0"/>
              <a:t>”</a:t>
            </a:r>
          </a:p>
        </p:txBody>
      </p:sp>
      <p:sp>
        <p:nvSpPr>
          <p:cNvPr id="20" name="txt_storm_bkgd"/>
          <p:cNvSpPr>
            <a:spLocks noGrp="1"/>
          </p:cNvSpPr>
          <p:nvPr>
            <p:ph type="body" sz="quarter" idx="16" hasCustomPrompt="1"/>
          </p:nvPr>
        </p:nvSpPr>
        <p:spPr>
          <a:xfrm>
            <a:off x="0" y="7085500"/>
            <a:ext cx="7772400" cy="1554480"/>
          </a:xfrm>
        </p:spPr>
        <p:txBody>
          <a:bodyPr/>
          <a:lstStyle/>
          <a:p>
            <a:r>
              <a:rPr dirty="0"/>
              <a:t>Hurricane Florence, a large and slow-moving Category 1 hurricane, made landfall along the southeastern coast of North Carolina. As Florence traveled inland across South Carolina, it weakened to a Tropical Storm. Torrential rain fell for days and caused historic flooding. The most devastating impacts were not from the initial wind, rain, and storm surge but from the extreme riverine flooding that lasted for several weeks following Florence’s landfall.
The effects of Florence were observed at the </a:t>
            </a:r>
            <a:r>
              <a:rPr b="1" dirty="0"/>
              <a:t>North Inlet –Winyah Bay (NIWB) Research Reserve</a:t>
            </a:r>
            <a:r>
              <a:rPr dirty="0"/>
              <a:t> through the System-Wide Monitoring Program (SWMP), which tracks short-term variability and long-term change of weather</a:t>
            </a:r>
            <a:r>
              <a:rPr lang="en-US" dirty="0"/>
              <a:t> </a:t>
            </a:r>
            <a:r>
              <a:rPr dirty="0"/>
              <a:t>and water quality in the areas surrounding Georgetown, South Carolina.</a:t>
            </a:r>
          </a:p>
        </p:txBody>
      </p:sp>
      <p:sp>
        <p:nvSpPr>
          <p:cNvPr id="21" name="txt_data_src"/>
          <p:cNvSpPr>
            <a:spLocks noGrp="1"/>
          </p:cNvSpPr>
          <p:nvPr>
            <p:ph type="body" sz="quarter" idx="13" hasCustomPrompt="1"/>
          </p:nvPr>
        </p:nvSpPr>
        <p:spPr>
          <a:xfrm>
            <a:off x="4553689" y="9484188"/>
            <a:ext cx="3017520" cy="228600"/>
          </a:xfrm>
        </p:spPr>
        <p:txBody>
          <a:bodyPr/>
          <a:lstStyle/>
          <a:p>
            <a:r>
              <a:t>Data shown are based on the NIWB weather monitoring site</a:t>
            </a:r>
          </a:p>
        </p:txBody>
      </p:sp>
      <p:sp>
        <p:nvSpPr>
          <p:cNvPr id="22" name="txt_date_update"/>
          <p:cNvSpPr>
            <a:spLocks noGrp="1"/>
          </p:cNvSpPr>
          <p:nvPr>
            <p:ph type="body" sz="quarter" idx="14" hasCustomPrompt="1"/>
          </p:nvPr>
        </p:nvSpPr>
        <p:spPr>
          <a:xfrm>
            <a:off x="5742409" y="9780643"/>
            <a:ext cx="1828800" cy="228600"/>
          </a:xfrm>
        </p:spPr>
        <p:txBody>
          <a:bodyPr/>
          <a:lstStyle/>
          <a:p>
            <a:r>
              <a:rPr dirty="0"/>
              <a:t>Created on April 22, 2022</a:t>
            </a:r>
          </a:p>
        </p:txBody>
      </p:sp>
      <p:pic>
        <p:nvPicPr>
          <p:cNvPr id="23" name="img_resrv_logo"/>
          <p:cNvPicPr>
            <a:picLocks noGrp="1"/>
          </p:cNvPicPr>
          <p:nvPr>
            <p:ph type="pic" sz="quarter" idx="12"/>
          </p:nvPr>
        </p:nvPicPr>
        <p:blipFill>
          <a:blip r:embed="rId6" cstate="print"/>
          <a:stretch>
            <a:fillRect/>
          </a:stretch>
        </p:blipFill>
        <p:spPr>
          <a:xfrm>
            <a:off x="1963483" y="8780383"/>
            <a:ext cx="822960" cy="822960"/>
          </a:xfrm>
          <a:prstGeom prst="rect">
            <a:avLst/>
          </a:prstGeom>
        </p:spPr>
      </p:pic>
      <p:sp>
        <p:nvSpPr>
          <p:cNvPr id="24" name="TextBox 23">
            <a:extLst>
              <a:ext uri="{FF2B5EF4-FFF2-40B4-BE49-F238E27FC236}">
                <a16:creationId xmlns:a16="http://schemas.microsoft.com/office/drawing/2014/main" id="{050BE959-269D-49A7-97C2-770711DEBEB3}"/>
              </a:ext>
            </a:extLst>
          </p:cNvPr>
          <p:cNvSpPr txBox="1"/>
          <p:nvPr/>
        </p:nvSpPr>
        <p:spPr>
          <a:xfrm>
            <a:off x="4856062" y="5254272"/>
            <a:ext cx="2837636" cy="246221"/>
          </a:xfrm>
          <a:prstGeom prst="rect">
            <a:avLst/>
          </a:prstGeom>
          <a:noFill/>
        </p:spPr>
        <p:txBody>
          <a:bodyPr wrap="none" rtlCol="0">
            <a:spAutoFit/>
          </a:bodyPr>
          <a:lstStyle/>
          <a:p>
            <a:r>
              <a:rPr lang="en-US" sz="1000" dirty="0">
                <a:solidFill>
                  <a:schemeClr val="bg1"/>
                </a:solidFill>
              </a:rPr>
              <a:t>Image Credit: NOAA, taken on September 12, 2018</a:t>
            </a:r>
          </a:p>
        </p:txBody>
      </p:sp>
      <p:sp>
        <p:nvSpPr>
          <p:cNvPr id="25" name="TextBox 24">
            <a:extLst>
              <a:ext uri="{FF2B5EF4-FFF2-40B4-BE49-F238E27FC236}">
                <a16:creationId xmlns:a16="http://schemas.microsoft.com/office/drawing/2014/main" id="{96B6445E-5921-6782-81A4-A3FE113FA998}"/>
              </a:ext>
            </a:extLst>
          </p:cNvPr>
          <p:cNvSpPr txBox="1"/>
          <p:nvPr/>
        </p:nvSpPr>
        <p:spPr>
          <a:xfrm>
            <a:off x="6285846" y="9618368"/>
            <a:ext cx="1369286" cy="230832"/>
          </a:xfrm>
          <a:prstGeom prst="rect">
            <a:avLst/>
          </a:prstGeom>
          <a:noFill/>
        </p:spPr>
        <p:txBody>
          <a:bodyPr wrap="none" rtlCol="0">
            <a:spAutoFit/>
          </a:bodyPr>
          <a:lstStyle/>
          <a:p>
            <a:pPr algn="r"/>
            <a:r>
              <a:rPr lang="en-US" sz="900" dirty="0">
                <a:solidFill>
                  <a:schemeClr val="bg1">
                    <a:lumMod val="50000"/>
                  </a:schemeClr>
                </a:solidFill>
              </a:rPr>
              <a:t>*NOS Oyster Landing 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resrv_abbrev"/>
          <p:cNvSpPr>
            <a:spLocks noGrp="1"/>
          </p:cNvSpPr>
          <p:nvPr>
            <p:ph type="body" sz="quarter" idx="10" hasCustomPrompt="1"/>
          </p:nvPr>
        </p:nvSpPr>
        <p:spPr>
          <a:xfrm>
            <a:off x="-2162" y="10884"/>
            <a:ext cx="7772400" cy="1371600"/>
          </a:xfrm>
        </p:spPr>
        <p:txBody>
          <a:bodyPr/>
          <a:lstStyle/>
          <a:p>
            <a:r>
              <a:t>NIWB</a:t>
            </a:r>
          </a:p>
        </p:txBody>
      </p:sp>
      <p:sp>
        <p:nvSpPr>
          <p:cNvPr id="3" name="txt_resrv_nerrs_desc"/>
          <p:cNvSpPr>
            <a:spLocks noGrp="1"/>
          </p:cNvSpPr>
          <p:nvPr>
            <p:ph type="body" sz="quarter" idx="11"/>
          </p:nvPr>
        </p:nvSpPr>
        <p:spPr>
          <a:xfrm>
            <a:off x="2215242" y="228598"/>
            <a:ext cx="5212080" cy="914400"/>
          </a:xfrm>
        </p:spPr>
        <p:txBody>
          <a:bodyPr/>
          <a:lstStyle/>
          <a:p>
            <a:r>
              <a:rPr dirty="0"/>
              <a:t>North Inlet –Winyah Bay (NIWB) is one of 29 sites in the </a:t>
            </a:r>
            <a:r>
              <a:rPr b="1" dirty="0"/>
              <a:t>National Estuarine Research Reserve Systems (NERRS)</a:t>
            </a:r>
            <a:r>
              <a:rPr dirty="0"/>
              <a:t>. Each site is a state-federal partnership that combines research, monitoring, and education to advance the understanding and management of estuarine environments.</a:t>
            </a:r>
          </a:p>
        </p:txBody>
      </p:sp>
      <p:sp>
        <p:nvSpPr>
          <p:cNvPr id="4" name="txt_storm_mon_ttl"/>
          <p:cNvSpPr>
            <a:spLocks noGrp="1"/>
          </p:cNvSpPr>
          <p:nvPr>
            <p:ph type="body" sz="quarter" idx="12"/>
          </p:nvPr>
        </p:nvSpPr>
        <p:spPr>
          <a:xfrm>
            <a:off x="709" y="6861951"/>
            <a:ext cx="4114800" cy="457200"/>
          </a:xfrm>
        </p:spPr>
        <p:txBody>
          <a:bodyPr/>
          <a:lstStyle/>
          <a:p>
            <a:r>
              <a:rPr dirty="0"/>
              <a:t>NIWB Storm Monitoring</a:t>
            </a:r>
          </a:p>
        </p:txBody>
      </p:sp>
      <p:sp>
        <p:nvSpPr>
          <p:cNvPr id="5" name="txt_resrv_stations_data_desc"/>
          <p:cNvSpPr>
            <a:spLocks noGrp="1"/>
          </p:cNvSpPr>
          <p:nvPr>
            <p:ph type="body" sz="quarter" idx="13"/>
          </p:nvPr>
        </p:nvSpPr>
        <p:spPr>
          <a:xfrm>
            <a:off x="7591" y="7341035"/>
            <a:ext cx="4114800" cy="2651760"/>
          </a:xfrm>
        </p:spPr>
        <p:txBody>
          <a:bodyPr/>
          <a:lstStyle/>
          <a:p>
            <a:r>
              <a:rPr dirty="0"/>
              <a:t>NIWB operates a weather station located in Oyster Landing (OL) and maintains six continuous, long-term water quality stations at Oyster Creek (OC), </a:t>
            </a:r>
            <a:r>
              <a:rPr dirty="0" err="1"/>
              <a:t>Debidue</a:t>
            </a:r>
            <a:r>
              <a:rPr lang="en-US" dirty="0"/>
              <a:t> </a:t>
            </a:r>
            <a:r>
              <a:rPr dirty="0"/>
              <a:t>Creek (DC), </a:t>
            </a:r>
            <a:r>
              <a:rPr dirty="0" err="1"/>
              <a:t>Clambank</a:t>
            </a:r>
            <a:r>
              <a:rPr lang="en-US" dirty="0"/>
              <a:t> </a:t>
            </a:r>
            <a:r>
              <a:rPr dirty="0"/>
              <a:t>(CB), Thousand Acre (TA), </a:t>
            </a:r>
            <a:r>
              <a:rPr dirty="0" err="1"/>
              <a:t>Winyah</a:t>
            </a:r>
            <a:r>
              <a:rPr dirty="0"/>
              <a:t> Bay Bottom (WB), and </a:t>
            </a:r>
            <a:r>
              <a:rPr dirty="0" err="1"/>
              <a:t>Winyah</a:t>
            </a:r>
            <a:r>
              <a:rPr dirty="0"/>
              <a:t> Bay Surface (WS) locations.
NIWB is part of the SWMP. As Hurricane Florence approached South Carolina, NIWB monitored the weather and water quality, collecting data every 15 minutes for the following parameters: air temperature, relative humidity, atmospheric pressure, rainfall, wind speed and direction, water temperature, depth, salinity, dissolved oxygen, turbidity, and </a:t>
            </a:r>
            <a:r>
              <a:rPr dirty="0" err="1"/>
              <a:t>pH.</a:t>
            </a:r>
            <a:endParaRPr dirty="0"/>
          </a:p>
        </p:txBody>
      </p:sp>
      <p:pic>
        <p:nvPicPr>
          <p:cNvPr id="6" name="img_resrv_map"/>
          <p:cNvPicPr>
            <a:picLocks noGrp="1"/>
          </p:cNvPicPr>
          <p:nvPr>
            <p:ph type="pic" sz="quarter" idx="14"/>
          </p:nvPr>
        </p:nvPicPr>
        <p:blipFill>
          <a:blip r:embed="rId2" cstate="print"/>
          <a:stretch>
            <a:fillRect/>
          </a:stretch>
        </p:blipFill>
        <p:spPr>
          <a:xfrm>
            <a:off x="4113071" y="6856725"/>
            <a:ext cx="3657600" cy="3200400"/>
          </a:xfrm>
          <a:prstGeom prst="rect">
            <a:avLst/>
          </a:prstGeom>
        </p:spPr>
      </p:pic>
      <p:sp>
        <p:nvSpPr>
          <p:cNvPr id="11" name="Oval 10">
            <a:extLst>
              <a:ext uri="{FF2B5EF4-FFF2-40B4-BE49-F238E27FC236}">
                <a16:creationId xmlns:a16="http://schemas.microsoft.com/office/drawing/2014/main" id="{A055303B-7EEF-4943-8749-321976648985}"/>
              </a:ext>
            </a:extLst>
          </p:cNvPr>
          <p:cNvSpPr/>
          <p:nvPr/>
        </p:nvSpPr>
        <p:spPr>
          <a:xfrm>
            <a:off x="1965840" y="4293226"/>
            <a:ext cx="182880" cy="182880"/>
          </a:xfrm>
          <a:prstGeom prst="ellipse">
            <a:avLst/>
          </a:prstGeom>
          <a:solidFill>
            <a:srgbClr val="6D8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2"/>
          </a:p>
        </p:txBody>
      </p:sp>
      <p:grpSp>
        <p:nvGrpSpPr>
          <p:cNvPr id="12" name="Group 11">
            <a:extLst>
              <a:ext uri="{FF2B5EF4-FFF2-40B4-BE49-F238E27FC236}">
                <a16:creationId xmlns:a16="http://schemas.microsoft.com/office/drawing/2014/main" id="{7467B1C6-F3A5-4016-AE3F-BBF39D7314CC}"/>
              </a:ext>
            </a:extLst>
          </p:cNvPr>
          <p:cNvGrpSpPr/>
          <p:nvPr/>
        </p:nvGrpSpPr>
        <p:grpSpPr>
          <a:xfrm>
            <a:off x="2076079" y="4078799"/>
            <a:ext cx="1742235" cy="1067214"/>
            <a:chOff x="1953547" y="4249834"/>
            <a:chExt cx="1742235" cy="1067214"/>
          </a:xfrm>
        </p:grpSpPr>
        <p:sp>
          <p:nvSpPr>
            <p:cNvPr id="13" name="TextBox 12">
              <a:extLst>
                <a:ext uri="{FF2B5EF4-FFF2-40B4-BE49-F238E27FC236}">
                  <a16:creationId xmlns:a16="http://schemas.microsoft.com/office/drawing/2014/main" id="{9CF638C6-E599-40F7-8099-0B85B96826DA}"/>
                </a:ext>
              </a:extLst>
            </p:cNvPr>
            <p:cNvSpPr txBox="1"/>
            <p:nvPr/>
          </p:nvSpPr>
          <p:spPr>
            <a:xfrm>
              <a:off x="2387411" y="4763050"/>
              <a:ext cx="1308371" cy="553998"/>
            </a:xfrm>
            <a:prstGeom prst="rect">
              <a:avLst/>
            </a:prstGeom>
            <a:noFill/>
          </p:spPr>
          <p:txBody>
            <a:bodyPr wrap="none" rtlCol="0">
              <a:spAutoFit/>
            </a:bodyPr>
            <a:lstStyle/>
            <a:p>
              <a:r>
                <a:rPr lang="en-US" sz="1000" dirty="0">
                  <a:solidFill>
                    <a:srgbClr val="A7DEF9"/>
                  </a:solidFill>
                  <a:latin typeface="Segoe UI" panose="020B0502040204020203" pitchFamily="34" charset="0"/>
                  <a:cs typeface="Segoe UI" panose="020B0502040204020203" pitchFamily="34" charset="0"/>
                </a:rPr>
                <a:t>NERRS</a:t>
              </a:r>
            </a:p>
            <a:p>
              <a:r>
                <a:rPr lang="en-US" sz="1000" dirty="0">
                  <a:solidFill>
                    <a:srgbClr val="A7DEF9"/>
                  </a:solidFill>
                  <a:latin typeface="Segoe UI" panose="020B0502040204020203" pitchFamily="34" charset="0"/>
                  <a:cs typeface="Segoe UI" panose="020B0502040204020203" pitchFamily="34" charset="0"/>
                </a:rPr>
                <a:t>Centralized Data </a:t>
              </a:r>
            </a:p>
            <a:p>
              <a:r>
                <a:rPr lang="en-US" sz="1000" dirty="0">
                  <a:solidFill>
                    <a:srgbClr val="A7DEF9"/>
                  </a:solidFill>
                  <a:latin typeface="Segoe UI" panose="020B0502040204020203" pitchFamily="34" charset="0"/>
                  <a:cs typeface="Segoe UI" panose="020B0502040204020203" pitchFamily="34" charset="0"/>
                </a:rPr>
                <a:t>Management Office</a:t>
              </a:r>
            </a:p>
          </p:txBody>
        </p:sp>
        <p:pic>
          <p:nvPicPr>
            <p:cNvPr id="14" name="Picture 13" descr="A picture containing text, plant, leaf&#10;&#10;Description automatically generated">
              <a:extLst>
                <a:ext uri="{FF2B5EF4-FFF2-40B4-BE49-F238E27FC236}">
                  <a16:creationId xmlns:a16="http://schemas.microsoft.com/office/drawing/2014/main" id="{9CC3B955-BB87-4105-B487-43B1EDC631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84613" y="4249834"/>
              <a:ext cx="430701" cy="548640"/>
            </a:xfrm>
            <a:prstGeom prst="rect">
              <a:avLst/>
            </a:prstGeom>
          </p:spPr>
        </p:pic>
        <p:cxnSp>
          <p:nvCxnSpPr>
            <p:cNvPr id="15" name="Straight Arrow Connector 14">
              <a:extLst>
                <a:ext uri="{FF2B5EF4-FFF2-40B4-BE49-F238E27FC236}">
                  <a16:creationId xmlns:a16="http://schemas.microsoft.com/office/drawing/2014/main" id="{9ACEEB80-022B-4971-B70F-67520BEF46DC}"/>
                </a:ext>
              </a:extLst>
            </p:cNvPr>
            <p:cNvCxnSpPr>
              <a:cxnSpLocks/>
            </p:cNvCxnSpPr>
            <p:nvPr/>
          </p:nvCxnSpPr>
          <p:spPr>
            <a:xfrm>
              <a:off x="1953547" y="4418347"/>
              <a:ext cx="497422" cy="253399"/>
            </a:xfrm>
            <a:prstGeom prst="straightConnector1">
              <a:avLst/>
            </a:prstGeom>
            <a:ln w="19050">
              <a:solidFill>
                <a:srgbClr val="A7DEF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D5BA436-3C6F-456B-AEF9-E054499F8736}"/>
              </a:ext>
            </a:extLst>
          </p:cNvPr>
          <p:cNvGrpSpPr/>
          <p:nvPr/>
        </p:nvGrpSpPr>
        <p:grpSpPr>
          <a:xfrm>
            <a:off x="6571019" y="9245253"/>
            <a:ext cx="1079118" cy="584549"/>
            <a:chOff x="642659" y="8278477"/>
            <a:chExt cx="1079118" cy="584549"/>
          </a:xfrm>
        </p:grpSpPr>
        <p:grpSp>
          <p:nvGrpSpPr>
            <p:cNvPr id="17" name="Group 16">
              <a:extLst>
                <a:ext uri="{FF2B5EF4-FFF2-40B4-BE49-F238E27FC236}">
                  <a16:creationId xmlns:a16="http://schemas.microsoft.com/office/drawing/2014/main" id="{CB43D02B-F807-4F2A-BC4A-CCB938A9E693}"/>
                </a:ext>
              </a:extLst>
            </p:cNvPr>
            <p:cNvGrpSpPr/>
            <p:nvPr/>
          </p:nvGrpSpPr>
          <p:grpSpPr>
            <a:xfrm>
              <a:off x="644071" y="8278477"/>
              <a:ext cx="1077706" cy="584549"/>
              <a:chOff x="6576245" y="2439691"/>
              <a:chExt cx="1077706" cy="584549"/>
            </a:xfrm>
          </p:grpSpPr>
          <p:sp>
            <p:nvSpPr>
              <p:cNvPr id="19" name="TextBox 18">
                <a:extLst>
                  <a:ext uri="{FF2B5EF4-FFF2-40B4-BE49-F238E27FC236}">
                    <a16:creationId xmlns:a16="http://schemas.microsoft.com/office/drawing/2014/main" id="{90362C6D-1362-47D9-B793-66CAD1539EA6}"/>
                  </a:ext>
                </a:extLst>
              </p:cNvPr>
              <p:cNvSpPr txBox="1"/>
              <p:nvPr/>
            </p:nvSpPr>
            <p:spPr>
              <a:xfrm>
                <a:off x="6729973" y="2439691"/>
                <a:ext cx="878446" cy="246221"/>
              </a:xfrm>
              <a:prstGeom prst="rect">
                <a:avLst/>
              </a:prstGeom>
              <a:noFill/>
            </p:spPr>
            <p:txBody>
              <a:bodyPr wrap="square" lIns="0" rIns="0" rtlCol="0">
                <a:spAutoFit/>
              </a:bodyPr>
              <a:lstStyle/>
              <a:p>
                <a:r>
                  <a:rPr lang="en-US" sz="1000" dirty="0">
                    <a:solidFill>
                      <a:srgbClr val="404040"/>
                    </a:solidFill>
                    <a:cs typeface="Arial" panose="020B0604020202020204" pitchFamily="34" charset="0"/>
                  </a:rPr>
                  <a:t>Weather Station</a:t>
                </a:r>
              </a:p>
            </p:txBody>
          </p:sp>
          <p:sp>
            <p:nvSpPr>
              <p:cNvPr id="20" name="TextBox 19">
                <a:extLst>
                  <a:ext uri="{FF2B5EF4-FFF2-40B4-BE49-F238E27FC236}">
                    <a16:creationId xmlns:a16="http://schemas.microsoft.com/office/drawing/2014/main" id="{C1B37E5A-A04D-4127-8D38-2B4938800797}"/>
                  </a:ext>
                </a:extLst>
              </p:cNvPr>
              <p:cNvSpPr txBox="1"/>
              <p:nvPr/>
            </p:nvSpPr>
            <p:spPr>
              <a:xfrm>
                <a:off x="6739551" y="2675427"/>
                <a:ext cx="914400" cy="348813"/>
              </a:xfrm>
              <a:prstGeom prst="rect">
                <a:avLst/>
              </a:prstGeom>
              <a:noFill/>
            </p:spPr>
            <p:txBody>
              <a:bodyPr wrap="square" lIns="0" rIns="0" rtlCol="0">
                <a:spAutoFit/>
              </a:bodyPr>
              <a:lstStyle/>
              <a:p>
                <a:pPr>
                  <a:lnSpc>
                    <a:spcPts val="1000"/>
                  </a:lnSpc>
                </a:pPr>
                <a:r>
                  <a:rPr lang="en-US" sz="1000" dirty="0">
                    <a:solidFill>
                      <a:srgbClr val="404040"/>
                    </a:solidFill>
                    <a:cs typeface="Arial" panose="020B0604020202020204" pitchFamily="34" charset="0"/>
                  </a:rPr>
                  <a:t>Water Quality Sample Location</a:t>
                </a:r>
              </a:p>
            </p:txBody>
          </p:sp>
          <p:sp>
            <p:nvSpPr>
              <p:cNvPr id="21" name="Oval 20">
                <a:extLst>
                  <a:ext uri="{FF2B5EF4-FFF2-40B4-BE49-F238E27FC236}">
                    <a16:creationId xmlns:a16="http://schemas.microsoft.com/office/drawing/2014/main" id="{0D338C55-5F60-4337-807D-78EDCD120D46}"/>
                  </a:ext>
                </a:extLst>
              </p:cNvPr>
              <p:cNvSpPr>
                <a:spLocks noChangeAspect="1"/>
              </p:cNvSpPr>
              <p:nvPr/>
            </p:nvSpPr>
            <p:spPr>
              <a:xfrm>
                <a:off x="6576245" y="2788311"/>
                <a:ext cx="108705" cy="108705"/>
              </a:xfrm>
              <a:prstGeom prst="ellipse">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18" name="Oval 17">
              <a:extLst>
                <a:ext uri="{FF2B5EF4-FFF2-40B4-BE49-F238E27FC236}">
                  <a16:creationId xmlns:a16="http://schemas.microsoft.com/office/drawing/2014/main" id="{9F02FD6A-55D8-4C18-A63B-B929855A3859}"/>
                </a:ext>
              </a:extLst>
            </p:cNvPr>
            <p:cNvSpPr>
              <a:spLocks noChangeAspect="1"/>
            </p:cNvSpPr>
            <p:nvPr/>
          </p:nvSpPr>
          <p:spPr>
            <a:xfrm>
              <a:off x="642659" y="8346471"/>
              <a:ext cx="108705" cy="108705"/>
            </a:xfrm>
            <a:prstGeom prst="ellipse">
              <a:avLst/>
            </a:prstGeom>
            <a:solidFill>
              <a:srgbClr val="EB9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22" name="TextBox 35">
            <a:extLst>
              <a:ext uri="{FF2B5EF4-FFF2-40B4-BE49-F238E27FC236}">
                <a16:creationId xmlns:a16="http://schemas.microsoft.com/office/drawing/2014/main" id="{439325F9-665F-46E2-8291-95D5ECAF05EB}"/>
              </a:ext>
            </a:extLst>
          </p:cNvPr>
          <p:cNvSpPr txBox="1"/>
          <p:nvPr/>
        </p:nvSpPr>
        <p:spPr>
          <a:xfrm>
            <a:off x="1545306" y="4150959"/>
            <a:ext cx="519694" cy="24622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404040"/>
                </a:solidFill>
                <a:latin typeface="Segoe UI Semibold" panose="020B0702040204020203" pitchFamily="34" charset="0"/>
                <a:cs typeface="Segoe UI Semibold" panose="020B0702040204020203" pitchFamily="34" charset="0"/>
              </a:rPr>
              <a:t>NIWB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storm_track"/>
          <p:cNvSpPr>
            <a:spLocks noGrp="1"/>
          </p:cNvSpPr>
          <p:nvPr>
            <p:ph type="body" sz="quarter" idx="10"/>
          </p:nvPr>
        </p:nvSpPr>
        <p:spPr>
          <a:xfrm>
            <a:off x="0" y="653733"/>
            <a:ext cx="4160520" cy="1097280"/>
          </a:xfrm>
        </p:spPr>
        <p:txBody>
          <a:bodyPr/>
          <a:lstStyle/>
          <a:p>
            <a:r>
              <a:rPr dirty="0"/>
              <a:t>Florence made landfall near Wrightsville Beach, North Carolina on September 14. Florence stalled for an entire day before it began a slow turn to the southwest, traveling across South Carolina at a speed of 2-3 mph. The storm continued to weaken during September 15 and then traveled north-northeast out of the state on September 16.</a:t>
            </a:r>
          </a:p>
        </p:txBody>
      </p:sp>
      <p:sp>
        <p:nvSpPr>
          <p:cNvPr id="3" name="txt_ei_human_health_safety"/>
          <p:cNvSpPr>
            <a:spLocks noGrp="1"/>
          </p:cNvSpPr>
          <p:nvPr>
            <p:ph type="body" sz="quarter" idx="14"/>
          </p:nvPr>
        </p:nvSpPr>
        <p:spPr>
          <a:xfrm>
            <a:off x="4981128" y="951484"/>
            <a:ext cx="2743200" cy="1463040"/>
          </a:xfrm>
        </p:spPr>
        <p:txBody>
          <a:bodyPr/>
          <a:lstStyle/>
          <a:p>
            <a:r>
              <a:rPr dirty="0"/>
              <a:t>In South Carolina, four direct fatalities resulted from freshwater flooding and were all vehicle related.
SCEMD reported 11,386 homes with moderate or major damage across the state, 455,000 people evacuated, and 11 dams breached or failed.
Flooding resulted in a lack of access to and from communities, complicating recovery and response efforts.</a:t>
            </a:r>
          </a:p>
        </p:txBody>
      </p:sp>
      <p:sp>
        <p:nvSpPr>
          <p:cNvPr id="4" name="txt_ei_economic_losses"/>
          <p:cNvSpPr>
            <a:spLocks noGrp="1"/>
          </p:cNvSpPr>
          <p:nvPr>
            <p:ph type="body" sz="quarter" idx="15"/>
          </p:nvPr>
        </p:nvSpPr>
        <p:spPr>
          <a:xfrm>
            <a:off x="5029200" y="3416300"/>
            <a:ext cx="2743200" cy="678180"/>
          </a:xfrm>
        </p:spPr>
        <p:txBody>
          <a:bodyPr/>
          <a:lstStyle/>
          <a:p>
            <a:r>
              <a:rPr dirty="0"/>
              <a:t>Damage and losses due to Florence’s</a:t>
            </a:r>
            <a:r>
              <a:rPr lang="en-US" dirty="0"/>
              <a:t> </a:t>
            </a:r>
            <a:r>
              <a:rPr dirty="0"/>
              <a:t>impacts in South Carolina totaled $2</a:t>
            </a:r>
            <a:r>
              <a:rPr lang="en-US" dirty="0"/>
              <a:t> </a:t>
            </a:r>
            <a:r>
              <a:rPr dirty="0"/>
              <a:t>billion.</a:t>
            </a:r>
          </a:p>
        </p:txBody>
      </p:sp>
      <p:sp>
        <p:nvSpPr>
          <p:cNvPr id="5" name="txt_ei_ecosystem_impacts"/>
          <p:cNvSpPr>
            <a:spLocks noGrp="1"/>
          </p:cNvSpPr>
          <p:nvPr>
            <p:ph type="body" sz="quarter" idx="16"/>
          </p:nvPr>
        </p:nvSpPr>
        <p:spPr>
          <a:xfrm>
            <a:off x="4978966" y="4493406"/>
            <a:ext cx="2743200" cy="1645920"/>
          </a:xfrm>
        </p:spPr>
        <p:txBody>
          <a:bodyPr/>
          <a:lstStyle/>
          <a:p>
            <a:r>
              <a:rPr dirty="0"/>
              <a:t>Aquatic life, like oysters, crabs,</a:t>
            </a:r>
            <a:r>
              <a:rPr lang="en-US" dirty="0"/>
              <a:t> </a:t>
            </a:r>
            <a:r>
              <a:rPr dirty="0"/>
              <a:t>shrimp, finfish, phytoplankton, etc.</a:t>
            </a:r>
            <a:r>
              <a:rPr lang="en-US" dirty="0"/>
              <a:t> </a:t>
            </a:r>
            <a:r>
              <a:rPr dirty="0"/>
              <a:t>rely on specific levels of salinity and</a:t>
            </a:r>
            <a:r>
              <a:rPr lang="en-US" dirty="0"/>
              <a:t> </a:t>
            </a:r>
            <a:r>
              <a:rPr dirty="0"/>
              <a:t>dissolved oxygen to thrive and survive.</a:t>
            </a:r>
            <a:r>
              <a:rPr lang="en-US" dirty="0"/>
              <a:t> </a:t>
            </a:r>
            <a:r>
              <a:rPr dirty="0"/>
              <a:t>The freshwater flooding that resulted</a:t>
            </a:r>
            <a:r>
              <a:rPr lang="en-US" dirty="0"/>
              <a:t> </a:t>
            </a:r>
            <a:r>
              <a:rPr dirty="0"/>
              <a:t>from Florence caused significant drops</a:t>
            </a:r>
            <a:r>
              <a:rPr lang="en-US" dirty="0"/>
              <a:t> </a:t>
            </a:r>
            <a:r>
              <a:rPr dirty="0"/>
              <a:t>in the levels of salinity and dissolved</a:t>
            </a:r>
            <a:r>
              <a:rPr lang="en-US" dirty="0"/>
              <a:t> </a:t>
            </a:r>
            <a:r>
              <a:rPr dirty="0"/>
              <a:t>oxygen for varying periods of time,</a:t>
            </a:r>
            <a:r>
              <a:rPr lang="en-US" dirty="0"/>
              <a:t> </a:t>
            </a:r>
            <a:r>
              <a:rPr dirty="0"/>
              <a:t>potentially stressing organisms.</a:t>
            </a:r>
          </a:p>
        </p:txBody>
      </p:sp>
      <p:sp>
        <p:nvSpPr>
          <p:cNvPr id="6" name="txt_weather_data_notes"/>
          <p:cNvSpPr>
            <a:spLocks noGrp="1"/>
          </p:cNvSpPr>
          <p:nvPr>
            <p:ph type="body" sz="quarter" idx="13"/>
          </p:nvPr>
        </p:nvSpPr>
        <p:spPr>
          <a:xfrm>
            <a:off x="218173" y="9600224"/>
            <a:ext cx="5486400" cy="228600"/>
          </a:xfrm>
        </p:spPr>
        <p:txBody>
          <a:bodyPr/>
          <a:lstStyle/>
          <a:p>
            <a:r>
              <a:t>Data reporting time periods for Hurricane Florence: 9/14/2018 - 9/18/2018</a:t>
            </a:r>
          </a:p>
        </p:txBody>
      </p:sp>
      <p:sp>
        <p:nvSpPr>
          <p:cNvPr id="7" name="txt_weather_co_box"/>
          <p:cNvSpPr>
            <a:spLocks noGrp="1"/>
          </p:cNvSpPr>
          <p:nvPr>
            <p:ph type="body" sz="quarter" idx="12"/>
          </p:nvPr>
        </p:nvSpPr>
        <p:spPr>
          <a:xfrm>
            <a:off x="6225679" y="7328628"/>
            <a:ext cx="1417320" cy="2240280"/>
          </a:xfrm>
        </p:spPr>
        <p:txBody>
          <a:bodyPr/>
          <a:lstStyle/>
          <a:p>
            <a:r>
              <a:t>The highest local rainfall and wind measurements were recorded when Florence made landfall in North Carolina and then moved and traveled across South Carolina.</a:t>
            </a:r>
          </a:p>
        </p:txBody>
      </p:sp>
      <p:pic>
        <p:nvPicPr>
          <p:cNvPr id="8" name="img_storm_track"/>
          <p:cNvPicPr>
            <a:picLocks noGrp="1"/>
          </p:cNvPicPr>
          <p:nvPr>
            <p:ph type="pic" sz="quarter" idx="11"/>
          </p:nvPr>
        </p:nvPicPr>
        <p:blipFill>
          <a:blip r:embed="rId2" cstate="print"/>
          <a:stretch>
            <a:fillRect/>
          </a:stretch>
        </p:blipFill>
        <p:spPr>
          <a:xfrm>
            <a:off x="0" y="1804274"/>
            <a:ext cx="4160520" cy="4572000"/>
          </a:xfrm>
          <a:prstGeom prst="rect">
            <a:avLst/>
          </a:prstGeom>
        </p:spPr>
      </p:pic>
      <p:graphicFrame>
        <p:nvGraphicFramePr>
          <p:cNvPr id="11" name="Table 32">
            <a:extLst>
              <a:ext uri="{FF2B5EF4-FFF2-40B4-BE49-F238E27FC236}">
                <a16:creationId xmlns:a16="http://schemas.microsoft.com/office/drawing/2014/main" id="{2091B1A9-6C84-4F47-9E12-E06872081659}"/>
              </a:ext>
            </a:extLst>
          </p:cNvPr>
          <p:cNvGraphicFramePr>
            <a:graphicFrameLocks noGrp="1"/>
          </p:cNvGraphicFramePr>
          <p:nvPr>
            <p:extLst>
              <p:ext uri="{D42A27DB-BD31-4B8C-83A1-F6EECF244321}">
                <p14:modId xmlns:p14="http://schemas.microsoft.com/office/powerpoint/2010/main" val="1282216908"/>
              </p:ext>
            </p:extLst>
          </p:nvPr>
        </p:nvGraphicFramePr>
        <p:xfrm>
          <a:off x="218173" y="7335016"/>
          <a:ext cx="5943552" cy="22402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886900834"/>
                    </a:ext>
                  </a:extLst>
                </a:gridCol>
                <a:gridCol w="1097280">
                  <a:extLst>
                    <a:ext uri="{9D8B030D-6E8A-4147-A177-3AD203B41FA5}">
                      <a16:colId xmlns:a16="http://schemas.microsoft.com/office/drawing/2014/main" val="2866511701"/>
                    </a:ext>
                  </a:extLst>
                </a:gridCol>
                <a:gridCol w="914388">
                  <a:extLst>
                    <a:ext uri="{9D8B030D-6E8A-4147-A177-3AD203B41FA5}">
                      <a16:colId xmlns:a16="http://schemas.microsoft.com/office/drawing/2014/main" val="1258199888"/>
                    </a:ext>
                  </a:extLst>
                </a:gridCol>
                <a:gridCol w="914388">
                  <a:extLst>
                    <a:ext uri="{9D8B030D-6E8A-4147-A177-3AD203B41FA5}">
                      <a16:colId xmlns:a16="http://schemas.microsoft.com/office/drawing/2014/main" val="4185574784"/>
                    </a:ext>
                  </a:extLst>
                </a:gridCol>
                <a:gridCol w="914388">
                  <a:extLst>
                    <a:ext uri="{9D8B030D-6E8A-4147-A177-3AD203B41FA5}">
                      <a16:colId xmlns:a16="http://schemas.microsoft.com/office/drawing/2014/main" val="3524960884"/>
                    </a:ext>
                  </a:extLst>
                </a:gridCol>
                <a:gridCol w="914388">
                  <a:extLst>
                    <a:ext uri="{9D8B030D-6E8A-4147-A177-3AD203B41FA5}">
                      <a16:colId xmlns:a16="http://schemas.microsoft.com/office/drawing/2014/main" val="1048151436"/>
                    </a:ext>
                  </a:extLst>
                </a:gridCol>
              </a:tblGrid>
              <a:tr h="59204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Total (in)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Rainfall</a:t>
                      </a:r>
                    </a:p>
                    <a:p>
                      <a:pPr algn="ctr"/>
                      <a:r>
                        <a:rPr lang="en-US" sz="900" b="0" i="1" dirty="0"/>
                        <a:t>Average Intensity (in/</a:t>
                      </a:r>
                      <a:r>
                        <a:rPr lang="en-US" sz="900" b="0" i="1" dirty="0" err="1"/>
                        <a:t>hr</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Max (mph)</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Wind Speed</a:t>
                      </a:r>
                    </a:p>
                    <a:p>
                      <a:pPr algn="ctr"/>
                      <a:r>
                        <a:rPr lang="en-US" sz="900" b="0" i="1" dirty="0"/>
                        <a:t>Average (mph)</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29648">
                <a:tc>
                  <a:txBody>
                    <a:bodyPr/>
                    <a:lstStyle/>
                    <a:p>
                      <a:pPr algn="ctr" fontAlgn="ctr"/>
                      <a:r>
                        <a:rPr lang="en-US" sz="1000" b="1" i="0" u="none" strike="noStrike">
                          <a:solidFill>
                            <a:schemeClr val="accent6"/>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2.31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0.121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41.2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29.9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510709020"/>
                  </a:ext>
                </a:extLst>
              </a:tr>
              <a:tr h="329648">
                <a:tc>
                  <a:txBody>
                    <a:bodyPr/>
                    <a:lstStyle/>
                    <a:p>
                      <a:pPr algn="ctr" fontAlgn="ctr"/>
                      <a:r>
                        <a:rPr lang="en-US" sz="1000" b="1" i="0" u="none" strike="noStrike">
                          <a:solidFill>
                            <a:schemeClr val="accent6"/>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3.46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0.144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44.5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30.4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3740518224"/>
                  </a:ext>
                </a:extLst>
              </a:tr>
              <a:tr h="329648">
                <a:tc>
                  <a:txBody>
                    <a:bodyPr/>
                    <a:lstStyle/>
                    <a:p>
                      <a:pPr algn="ctr" fontAlgn="ctr"/>
                      <a:r>
                        <a:rPr lang="en-US" sz="1000" b="1" i="0" u="none" strike="noStrike">
                          <a:solidFill>
                            <a:schemeClr val="accent6"/>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9/16/2018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3.58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0.149</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36.0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24.2</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2785057674"/>
                  </a:ext>
                </a:extLst>
              </a:tr>
              <a:tr h="329648">
                <a:tc>
                  <a:txBody>
                    <a:bodyPr/>
                    <a:lstStyle/>
                    <a:p>
                      <a:pPr algn="ctr" fontAlgn="ctr"/>
                      <a:r>
                        <a:rPr lang="en-US" sz="1000" b="1"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9/17/2018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0.83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0.034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31.1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079533"/>
                  </a:ext>
                </a:extLst>
              </a:tr>
              <a:tr h="329648">
                <a:tc>
                  <a:txBody>
                    <a:bodyPr/>
                    <a:lstStyle/>
                    <a:p>
                      <a:pPr algn="ctr" fontAlgn="ctr"/>
                      <a:r>
                        <a:rPr lang="en-US" sz="1000" b="1" i="0" u="none" strike="noStrike">
                          <a:solidFill>
                            <a:srgbClr val="247BA0"/>
                          </a:solidFill>
                          <a:effectLst/>
                          <a:latin typeface="Calibri" panose="020F0502020204030204" pitchFamily="34" charset="0"/>
                        </a:rPr>
                        <a:t>Oyster Landing</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9/18/2018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0.31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0.013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17.4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12.0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6113686"/>
                  </a:ext>
                </a:extLst>
              </a:tr>
            </a:tbl>
          </a:graphicData>
        </a:graphic>
      </p:graphicFrame>
      <p:sp>
        <p:nvSpPr>
          <p:cNvPr id="12" name="TextBox 11">
            <a:extLst>
              <a:ext uri="{FF2B5EF4-FFF2-40B4-BE49-F238E27FC236}">
                <a16:creationId xmlns:a16="http://schemas.microsoft.com/office/drawing/2014/main" id="{17FE8F44-C72C-44EA-9354-C7321CFE25AB}"/>
              </a:ext>
            </a:extLst>
          </p:cNvPr>
          <p:cNvSpPr txBox="1"/>
          <p:nvPr/>
        </p:nvSpPr>
        <p:spPr>
          <a:xfrm>
            <a:off x="194016" y="3799662"/>
            <a:ext cx="1996468" cy="1177402"/>
          </a:xfrm>
          <a:prstGeom prst="rect">
            <a:avLst/>
          </a:prstGeom>
          <a:solidFill>
            <a:srgbClr val="01071D">
              <a:alpha val="49804"/>
            </a:srgbClr>
          </a:solidFill>
          <a:ln>
            <a:noFill/>
          </a:ln>
        </p:spPr>
        <p:txBody>
          <a:bodyPr wrap="square" rtlCol="0" anchor="ctr" anchorCtr="0">
            <a:noAutofit/>
          </a:bodyPr>
          <a:lstStyle/>
          <a:p>
            <a:r>
              <a:rPr lang="en-US" sz="1000" i="1" dirty="0">
                <a:solidFill>
                  <a:schemeClr val="bg1"/>
                </a:solidFill>
              </a:rPr>
              <a:t>Florence was a Category 1 on the Saffir–Simpson scale when it made landfall along the southeastern coast of North Carolina. By the time it reached the NIWB reserve, it was a Tropical Storm.</a:t>
            </a:r>
          </a:p>
        </p:txBody>
      </p:sp>
      <p:sp>
        <p:nvSpPr>
          <p:cNvPr id="13" name="Star: 4 Points 12">
            <a:extLst>
              <a:ext uri="{FF2B5EF4-FFF2-40B4-BE49-F238E27FC236}">
                <a16:creationId xmlns:a16="http://schemas.microsoft.com/office/drawing/2014/main" id="{8FB8F086-2E58-4A84-897D-FF6C595CC25A}"/>
              </a:ext>
            </a:extLst>
          </p:cNvPr>
          <p:cNvSpPr/>
          <p:nvPr/>
        </p:nvSpPr>
        <p:spPr>
          <a:xfrm>
            <a:off x="1589993" y="3416882"/>
            <a:ext cx="248239" cy="248239"/>
          </a:xfrm>
          <a:prstGeom prst="star4">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84D762-B9F1-41DF-B4DD-7D3894399833}"/>
              </a:ext>
            </a:extLst>
          </p:cNvPr>
          <p:cNvSpPr txBox="1"/>
          <p:nvPr/>
        </p:nvSpPr>
        <p:spPr>
          <a:xfrm>
            <a:off x="1714113" y="3487890"/>
            <a:ext cx="596459" cy="276999"/>
          </a:xfrm>
          <a:prstGeom prst="rect">
            <a:avLst/>
          </a:prstGeom>
          <a:noFill/>
        </p:spPr>
        <p:txBody>
          <a:bodyPr wrap="square" rtlCol="0">
            <a:spAutoFit/>
          </a:bodyPr>
          <a:lstStyle/>
          <a:p>
            <a:r>
              <a:rPr lang="en-US" sz="1200" b="1" dirty="0">
                <a:solidFill>
                  <a:srgbClr val="247BA0"/>
                </a:solidFill>
              </a:rPr>
              <a:t>NIWB</a:t>
            </a:r>
          </a:p>
        </p:txBody>
      </p:sp>
      <p:sp>
        <p:nvSpPr>
          <p:cNvPr id="15" name="TextBox 14">
            <a:extLst>
              <a:ext uri="{FF2B5EF4-FFF2-40B4-BE49-F238E27FC236}">
                <a16:creationId xmlns:a16="http://schemas.microsoft.com/office/drawing/2014/main" id="{FCD6D74C-1F3F-444B-98CC-9AA5443C0616}"/>
              </a:ext>
            </a:extLst>
          </p:cNvPr>
          <p:cNvSpPr txBox="1"/>
          <p:nvPr/>
        </p:nvSpPr>
        <p:spPr>
          <a:xfrm>
            <a:off x="1221192" y="1841145"/>
            <a:ext cx="3017520" cy="215444"/>
          </a:xfrm>
          <a:prstGeom prst="rect">
            <a:avLst/>
          </a:prstGeom>
          <a:noFill/>
          <a:ln>
            <a:noFill/>
          </a:ln>
        </p:spPr>
        <p:txBody>
          <a:bodyPr wrap="square" rtlCol="0">
            <a:spAutoFit/>
          </a:bodyPr>
          <a:lstStyle/>
          <a:p>
            <a:r>
              <a:rPr lang="en-US" sz="800" i="1" dirty="0">
                <a:solidFill>
                  <a:schemeClr val="tx1">
                    <a:lumMod val="50000"/>
                    <a:lumOff val="50000"/>
                  </a:schemeClr>
                </a:solidFill>
              </a:rPr>
              <a:t>Source: https://oceanservice.noaa.gov/news/historical-hurricanes/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met_plot_ttl_1"/>
          <p:cNvSpPr>
            <a:spLocks noGrp="1"/>
          </p:cNvSpPr>
          <p:nvPr>
            <p:ph type="body" sz="quarter" idx="10" hasCustomPrompt="1"/>
          </p:nvPr>
        </p:nvSpPr>
        <p:spPr>
          <a:xfrm>
            <a:off x="0" y="0"/>
            <a:ext cx="4050792" cy="548640"/>
          </a:xfrm>
        </p:spPr>
        <p:txBody>
          <a:bodyPr/>
          <a:lstStyle/>
          <a:p>
            <a:r>
              <a:t>Rainfall</a:t>
            </a:r>
          </a:p>
        </p:txBody>
      </p:sp>
      <p:sp>
        <p:nvSpPr>
          <p:cNvPr id="3" name="txt_met_plot_caption_1"/>
          <p:cNvSpPr>
            <a:spLocks noGrp="1"/>
          </p:cNvSpPr>
          <p:nvPr>
            <p:ph type="body" sz="quarter" idx="12"/>
          </p:nvPr>
        </p:nvSpPr>
        <p:spPr>
          <a:xfrm>
            <a:off x="0" y="5836303"/>
            <a:ext cx="4050792" cy="457200"/>
          </a:xfrm>
        </p:spPr>
        <p:txBody>
          <a:bodyPr/>
          <a:lstStyle/>
          <a:p>
            <a:r>
              <a:rPr b="1" dirty="0">
                <a:solidFill>
                  <a:srgbClr val="247BA0"/>
                </a:solidFill>
              </a:rPr>
              <a:t>Rainfall measurements </a:t>
            </a:r>
            <a:r>
              <a:rPr dirty="0"/>
              <a:t>at the Oyster Landing weather station from Sept. 14 through Sept. 23.</a:t>
            </a:r>
          </a:p>
        </p:txBody>
      </p:sp>
      <p:sp>
        <p:nvSpPr>
          <p:cNvPr id="4" name="txt_met_plot_ttl_2"/>
          <p:cNvSpPr>
            <a:spLocks noGrp="1"/>
          </p:cNvSpPr>
          <p:nvPr>
            <p:ph type="body" sz="quarter" idx="11" hasCustomPrompt="1"/>
          </p:nvPr>
        </p:nvSpPr>
        <p:spPr>
          <a:xfrm>
            <a:off x="0" y="6300888"/>
            <a:ext cx="4050792" cy="548640"/>
          </a:xfrm>
        </p:spPr>
        <p:txBody>
          <a:bodyPr/>
          <a:lstStyle/>
          <a:p>
            <a:r>
              <a:t>Wind Speed</a:t>
            </a:r>
          </a:p>
        </p:txBody>
      </p:sp>
      <p:sp>
        <p:nvSpPr>
          <p:cNvPr id="5" name="txt_met_plot_caption_2"/>
          <p:cNvSpPr>
            <a:spLocks noGrp="1"/>
          </p:cNvSpPr>
          <p:nvPr>
            <p:ph type="body" sz="quarter" idx="13"/>
          </p:nvPr>
        </p:nvSpPr>
        <p:spPr>
          <a:xfrm>
            <a:off x="0" y="9575481"/>
            <a:ext cx="4050792" cy="457200"/>
          </a:xfrm>
        </p:spPr>
        <p:txBody>
          <a:bodyPr/>
          <a:lstStyle/>
          <a:p>
            <a:r>
              <a:rPr b="1" dirty="0">
                <a:solidFill>
                  <a:srgbClr val="247BA0"/>
                </a:solidFill>
              </a:rPr>
              <a:t>Maximum Wind Speed </a:t>
            </a:r>
            <a:r>
              <a:rPr dirty="0"/>
              <a:t>readings at the Oyster Landing weather station from Sept. 7 through Sept. 28.</a:t>
            </a:r>
          </a:p>
        </p:txBody>
      </p:sp>
      <p:sp>
        <p:nvSpPr>
          <p:cNvPr id="6" name="txt_met_storm_desc"/>
          <p:cNvSpPr>
            <a:spLocks noGrp="1"/>
          </p:cNvSpPr>
          <p:nvPr>
            <p:ph type="body" sz="quarter" idx="16"/>
          </p:nvPr>
        </p:nvSpPr>
        <p:spPr>
          <a:xfrm>
            <a:off x="4021164" y="4957997"/>
            <a:ext cx="3749040" cy="5029200"/>
          </a:xfrm>
        </p:spPr>
        <p:txBody>
          <a:bodyPr/>
          <a:lstStyle/>
          <a:p>
            <a:r>
              <a:t>Initial impacts from Hurricane Florence were felt locally from the heavy rains and high winds, including flooding, downed trees, power outages, and some damage to building structures. However, the most devastating impacts happened several weeks later. While landfall occurred in North Carolina, the storm's slow forward movement and unique track brought unprecedented rainfall across large portions of North and South Carolina, resulting in several weeks of extreme riverine flooding.
All of the rain that fell in North Carolina (up to 3 feet in some locations) had to travel downstream and flow straight through major rivers in South Carolina to reach the Atlantic Ocean through Winyah Bay. On Sept. 25, in Georgetown County, authorities urged thousands of people to evacuate ahead of the historic flooding. Making matters worse was the potential for tides to exacerbate floodwater levels. Flood waves on the Waccamaw and Great Pee Dee rivers reached the city of Georgetown (~2 weeks post landfall), causing flooding across several tide cycles. The extensive flooding required coordination and support from the Federal Emergency Management Agency (FEMA), the American Red Cross and aid from state and local agencies.</a:t>
            </a:r>
          </a:p>
        </p:txBody>
      </p:sp>
      <p:pic>
        <p:nvPicPr>
          <p:cNvPr id="7" name="img_met_plot_1"/>
          <p:cNvPicPr>
            <a:picLocks noGrp="1"/>
          </p:cNvPicPr>
          <p:nvPr>
            <p:ph type="pic" sz="quarter" idx="18"/>
          </p:nvPr>
        </p:nvPicPr>
        <p:blipFill>
          <a:blip r:embed="rId2" cstate="print"/>
          <a:stretch>
            <a:fillRect/>
          </a:stretch>
        </p:blipFill>
        <p:spPr>
          <a:xfrm>
            <a:off x="276017" y="602753"/>
            <a:ext cx="3657600" cy="5212080"/>
          </a:xfrm>
          <a:prstGeom prst="rect">
            <a:avLst/>
          </a:prstGeom>
        </p:spPr>
      </p:pic>
      <p:pic>
        <p:nvPicPr>
          <p:cNvPr id="8" name="img_met_plot_2"/>
          <p:cNvPicPr>
            <a:picLocks noGrp="1"/>
          </p:cNvPicPr>
          <p:nvPr>
            <p:ph type="pic" sz="quarter" idx="19"/>
          </p:nvPr>
        </p:nvPicPr>
        <p:blipFill>
          <a:blip r:embed="rId3" cstate="print"/>
          <a:stretch>
            <a:fillRect/>
          </a:stretch>
        </p:blipFill>
        <p:spPr>
          <a:xfrm>
            <a:off x="274320" y="6991002"/>
            <a:ext cx="3657600" cy="2468880"/>
          </a:xfrm>
          <a:prstGeom prst="rect">
            <a:avLst/>
          </a:prstGeom>
        </p:spPr>
      </p:pic>
      <p:pic>
        <p:nvPicPr>
          <p:cNvPr id="9" name="img_storm_1"/>
          <p:cNvPicPr>
            <a:picLocks noGrp="1"/>
          </p:cNvPicPr>
          <p:nvPr>
            <p:ph type="pic" sz="quarter" idx="14"/>
          </p:nvPr>
        </p:nvPicPr>
        <p:blipFill>
          <a:blip r:embed="rId4" cstate="print"/>
          <a:stretch>
            <a:fillRect/>
          </a:stretch>
        </p:blipFill>
        <p:spPr>
          <a:xfrm>
            <a:off x="4023360" y="3153"/>
            <a:ext cx="3749040" cy="2468880"/>
          </a:xfrm>
          <a:prstGeom prst="rect">
            <a:avLst/>
          </a:prstGeom>
        </p:spPr>
      </p:pic>
      <p:pic>
        <p:nvPicPr>
          <p:cNvPr id="10" name="img_storm_2"/>
          <p:cNvPicPr>
            <a:picLocks noGrp="1"/>
          </p:cNvPicPr>
          <p:nvPr>
            <p:ph type="pic" sz="quarter" idx="15"/>
          </p:nvPr>
        </p:nvPicPr>
        <p:blipFill>
          <a:blip r:embed="rId5" cstate="print"/>
          <a:stretch>
            <a:fillRect/>
          </a:stretch>
        </p:blipFill>
        <p:spPr>
          <a:xfrm>
            <a:off x="4023360" y="2462486"/>
            <a:ext cx="3749040" cy="2468880"/>
          </a:xfrm>
          <a:prstGeom prst="rect">
            <a:avLst/>
          </a:prstGeom>
        </p:spPr>
      </p:pic>
      <p:sp>
        <p:nvSpPr>
          <p:cNvPr id="11" name="txt_highlight_1"/>
          <p:cNvSpPr>
            <a:spLocks noGrp="1"/>
          </p:cNvSpPr>
          <p:nvPr>
            <p:ph type="body" sz="quarter" idx="17"/>
          </p:nvPr>
        </p:nvSpPr>
        <p:spPr>
          <a:xfrm>
            <a:off x="4032848" y="191583"/>
            <a:ext cx="3749040" cy="731520"/>
          </a:xfrm>
          <a:noFill/>
        </p:spPr>
        <p:txBody>
          <a:bodyPr/>
          <a:lstStyle/>
          <a:p>
            <a:r>
              <a:t>Florence brought heavy rains and freshwater flooding to South Carolina.</a:t>
            </a:r>
          </a:p>
        </p:txBody>
      </p:sp>
      <p:sp>
        <p:nvSpPr>
          <p:cNvPr id="15" name="TextBox 14">
            <a:extLst>
              <a:ext uri="{FF2B5EF4-FFF2-40B4-BE49-F238E27FC236}">
                <a16:creationId xmlns:a16="http://schemas.microsoft.com/office/drawing/2014/main" id="{352BD46F-2D1B-498B-9F54-5A851DFCD42D}"/>
              </a:ext>
            </a:extLst>
          </p:cNvPr>
          <p:cNvSpPr txBox="1"/>
          <p:nvPr/>
        </p:nvSpPr>
        <p:spPr>
          <a:xfrm>
            <a:off x="1903508" y="2767026"/>
            <a:ext cx="1732909" cy="1938992"/>
          </a:xfrm>
          <a:prstGeom prst="rect">
            <a:avLst/>
          </a:prstGeom>
          <a:solidFill>
            <a:schemeClr val="bg1">
              <a:lumMod val="95000"/>
            </a:schemeClr>
          </a:solidFill>
        </p:spPr>
        <p:txBody>
          <a:bodyPr wrap="square" rtlCol="0">
            <a:spAutoFit/>
          </a:bodyPr>
          <a:lstStyle/>
          <a:p>
            <a:r>
              <a:rPr lang="en-US" sz="1000" b="1" dirty="0">
                <a:solidFill>
                  <a:schemeClr val="tx1">
                    <a:lumMod val="75000"/>
                    <a:lumOff val="25000"/>
                  </a:schemeClr>
                </a:solidFill>
              </a:rPr>
              <a:t>A total of 10.5 inches of rainfall fell in the reserve area over the course of five days as a result of the slow-moving and heavy rain-producing Hurricane Florence. A combination of heavy local rain and floodwaters coming down from North Carolina resulted in extensive flooding in Yadkin-Pee Dee River Basin. </a:t>
            </a:r>
          </a:p>
        </p:txBody>
      </p:sp>
      <p:cxnSp>
        <p:nvCxnSpPr>
          <p:cNvPr id="16" name="Straight Arrow Connector 15">
            <a:extLst>
              <a:ext uri="{FF2B5EF4-FFF2-40B4-BE49-F238E27FC236}">
                <a16:creationId xmlns:a16="http://schemas.microsoft.com/office/drawing/2014/main" id="{5DB85A39-1F3B-4499-93B9-DEBD9853B4DA}"/>
              </a:ext>
            </a:extLst>
          </p:cNvPr>
          <p:cNvCxnSpPr>
            <a:cxnSpLocks/>
          </p:cNvCxnSpPr>
          <p:nvPr/>
        </p:nvCxnSpPr>
        <p:spPr>
          <a:xfrm flipH="1">
            <a:off x="1651184" y="7649120"/>
            <a:ext cx="365760" cy="0"/>
          </a:xfrm>
          <a:prstGeom prst="straightConnector1">
            <a:avLst/>
          </a:prstGeom>
          <a:ln w="9525">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E3690-80BE-47C8-946E-4A1E87A8807E}"/>
              </a:ext>
            </a:extLst>
          </p:cNvPr>
          <p:cNvSpPr txBox="1"/>
          <p:nvPr/>
        </p:nvSpPr>
        <p:spPr>
          <a:xfrm>
            <a:off x="2036608" y="7522384"/>
            <a:ext cx="1506643" cy="553998"/>
          </a:xfrm>
          <a:prstGeom prst="rect">
            <a:avLst/>
          </a:prstGeom>
          <a:solidFill>
            <a:schemeClr val="bg1">
              <a:lumMod val="95000"/>
            </a:schemeClr>
          </a:solidFill>
        </p:spPr>
        <p:txBody>
          <a:bodyPr wrap="square" rtlCol="0">
            <a:spAutoFit/>
          </a:bodyPr>
          <a:lstStyle/>
          <a:p>
            <a:r>
              <a:rPr lang="en-US" sz="1000" b="1" dirty="0">
                <a:solidFill>
                  <a:srgbClr val="404040"/>
                </a:solidFill>
              </a:rPr>
              <a:t>Max wind speed recorded at the reserve was 44 mph on Sept. 14. </a:t>
            </a:r>
          </a:p>
        </p:txBody>
      </p:sp>
      <p:sp>
        <p:nvSpPr>
          <p:cNvPr id="24" name="TextBox 23">
            <a:extLst>
              <a:ext uri="{FF2B5EF4-FFF2-40B4-BE49-F238E27FC236}">
                <a16:creationId xmlns:a16="http://schemas.microsoft.com/office/drawing/2014/main" id="{E99279B4-0832-4C28-93A4-BAD15773D708}"/>
              </a:ext>
            </a:extLst>
          </p:cNvPr>
          <p:cNvSpPr txBox="1"/>
          <p:nvPr/>
        </p:nvSpPr>
        <p:spPr>
          <a:xfrm>
            <a:off x="4203486" y="4319792"/>
            <a:ext cx="1357629" cy="584775"/>
          </a:xfrm>
          <a:prstGeom prst="rect">
            <a:avLst/>
          </a:prstGeom>
          <a:noFill/>
        </p:spPr>
        <p:txBody>
          <a:bodyPr wrap="square" rtlCol="0">
            <a:spAutoFit/>
          </a:bodyPr>
          <a:lstStyle/>
          <a:p>
            <a:r>
              <a:rPr lang="en-US" sz="800" dirty="0">
                <a:solidFill>
                  <a:schemeClr val="bg1"/>
                </a:solidFill>
              </a:rPr>
              <a:t>Photos from the SC National Guard, taken in Conway, SC (Horry County) on September 25, 2018.</a:t>
            </a:r>
          </a:p>
        </p:txBody>
      </p:sp>
      <p:pic>
        <p:nvPicPr>
          <p:cNvPr id="13" name="Picture 12" descr="Icon&#10;&#10;Description automatically generated">
            <a:extLst>
              <a:ext uri="{FF2B5EF4-FFF2-40B4-BE49-F238E27FC236}">
                <a16:creationId xmlns:a16="http://schemas.microsoft.com/office/drawing/2014/main" id="{67BA53EF-EE76-4CF1-B0A4-0D21B034A4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3983" y="3416481"/>
            <a:ext cx="640081" cy="640081"/>
          </a:xfrm>
          <a:prstGeom prst="rect">
            <a:avLst/>
          </a:prstGeom>
        </p:spPr>
      </p:pic>
      <p:pic>
        <p:nvPicPr>
          <p:cNvPr id="25" name="Picture 24" descr="A picture containing text, sign&#10;&#10;Description automatically generated">
            <a:extLst>
              <a:ext uri="{FF2B5EF4-FFF2-40B4-BE49-F238E27FC236}">
                <a16:creationId xmlns:a16="http://schemas.microsoft.com/office/drawing/2014/main" id="{51AC5F4B-82B4-4275-8D10-7A2FB3B4DA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704" y="7649120"/>
            <a:ext cx="640081" cy="6400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wq_co_box"/>
          <p:cNvSpPr>
            <a:spLocks noGrp="1"/>
          </p:cNvSpPr>
          <p:nvPr>
            <p:ph type="body" sz="quarter" idx="12"/>
          </p:nvPr>
        </p:nvSpPr>
        <p:spPr>
          <a:xfrm>
            <a:off x="138654" y="692374"/>
            <a:ext cx="1417320" cy="2423160"/>
          </a:xfrm>
        </p:spPr>
        <p:txBody>
          <a:bodyPr/>
          <a:lstStyle/>
          <a:p>
            <a:r>
              <a:t>Salinity levels quickly dropped at Thousand Acre (TA) as Florence approached the reserve and then remained low as extreme freshwater flooding came to the area over a week later.</a:t>
            </a:r>
          </a:p>
        </p:txBody>
      </p:sp>
      <p:sp>
        <p:nvSpPr>
          <p:cNvPr id="3" name="txt_wq_data_notes"/>
          <p:cNvSpPr>
            <a:spLocks noGrp="1"/>
          </p:cNvSpPr>
          <p:nvPr>
            <p:ph type="body" sz="quarter" idx="13"/>
          </p:nvPr>
        </p:nvSpPr>
        <p:spPr>
          <a:xfrm>
            <a:off x="1639667" y="3158796"/>
            <a:ext cx="5486400" cy="228600"/>
          </a:xfrm>
        </p:spPr>
        <p:txBody>
          <a:bodyPr/>
          <a:lstStyle/>
          <a:p>
            <a:r>
              <a:t>Data reporting time periods for Hurricane Florence: 9/14/2018 - 9/18/2018</a:t>
            </a:r>
          </a:p>
        </p:txBody>
      </p:sp>
      <p:sp>
        <p:nvSpPr>
          <p:cNvPr id="4" name="txt_wq_plot_ttl_1"/>
          <p:cNvSpPr>
            <a:spLocks noGrp="1"/>
          </p:cNvSpPr>
          <p:nvPr>
            <p:ph type="body" sz="quarter" idx="11" hasCustomPrompt="1"/>
          </p:nvPr>
        </p:nvSpPr>
        <p:spPr>
          <a:xfrm>
            <a:off x="0" y="3533495"/>
            <a:ext cx="3840480" cy="548640"/>
          </a:xfrm>
        </p:spPr>
        <p:txBody>
          <a:bodyPr/>
          <a:lstStyle/>
          <a:p>
            <a:r>
              <a:t>Salinity</a:t>
            </a:r>
          </a:p>
        </p:txBody>
      </p:sp>
      <p:sp>
        <p:nvSpPr>
          <p:cNvPr id="5" name="txt_wq_plot_caption_1"/>
          <p:cNvSpPr>
            <a:spLocks noGrp="1"/>
          </p:cNvSpPr>
          <p:nvPr>
            <p:ph type="body" sz="quarter" idx="21"/>
          </p:nvPr>
        </p:nvSpPr>
        <p:spPr>
          <a:xfrm>
            <a:off x="0" y="6591697"/>
            <a:ext cx="3749040" cy="274320"/>
          </a:xfrm>
        </p:spPr>
        <p:txBody>
          <a:bodyPr/>
          <a:lstStyle/>
          <a:p>
            <a:r>
              <a:rPr b="1" dirty="0">
                <a:solidFill>
                  <a:srgbClr val="247BA0"/>
                </a:solidFill>
              </a:rPr>
              <a:t>Salinity levels </a:t>
            </a:r>
            <a:r>
              <a:rPr dirty="0"/>
              <a:t>from Sept. 7 to Sept. 28.</a:t>
            </a:r>
          </a:p>
        </p:txBody>
      </p:sp>
      <p:sp>
        <p:nvSpPr>
          <p:cNvPr id="6" name="txt_wq_plot_ttl_2"/>
          <p:cNvSpPr>
            <a:spLocks noGrp="1"/>
          </p:cNvSpPr>
          <p:nvPr>
            <p:ph type="body" sz="quarter" idx="14" hasCustomPrompt="1"/>
          </p:nvPr>
        </p:nvSpPr>
        <p:spPr>
          <a:xfrm>
            <a:off x="3900142" y="3533495"/>
            <a:ext cx="3840480" cy="548640"/>
          </a:xfrm>
        </p:spPr>
        <p:txBody>
          <a:bodyPr/>
          <a:lstStyle/>
          <a:p>
            <a:r>
              <a:t>Dissolved Oxygen</a:t>
            </a:r>
          </a:p>
        </p:txBody>
      </p:sp>
      <p:sp>
        <p:nvSpPr>
          <p:cNvPr id="7" name="txt_wq_plot_caption_2"/>
          <p:cNvSpPr>
            <a:spLocks noGrp="1"/>
          </p:cNvSpPr>
          <p:nvPr>
            <p:ph type="body" sz="quarter" idx="22"/>
          </p:nvPr>
        </p:nvSpPr>
        <p:spPr>
          <a:xfrm>
            <a:off x="3872079" y="6591572"/>
            <a:ext cx="3749040" cy="274320"/>
          </a:xfrm>
        </p:spPr>
        <p:txBody>
          <a:bodyPr/>
          <a:lstStyle/>
          <a:p>
            <a:r>
              <a:rPr b="1" dirty="0">
                <a:solidFill>
                  <a:srgbClr val="247BA0"/>
                </a:solidFill>
              </a:rPr>
              <a:t>Dissolved Oxygen levels </a:t>
            </a:r>
            <a:r>
              <a:rPr dirty="0"/>
              <a:t>from Sept. 7 to Sept. 28.</a:t>
            </a:r>
          </a:p>
        </p:txBody>
      </p:sp>
      <p:sp>
        <p:nvSpPr>
          <p:cNvPr id="8" name="txt_wq_ecosystem"/>
          <p:cNvSpPr>
            <a:spLocks noGrp="1"/>
          </p:cNvSpPr>
          <p:nvPr>
            <p:ph type="body" sz="quarter" idx="24"/>
          </p:nvPr>
        </p:nvSpPr>
        <p:spPr>
          <a:xfrm>
            <a:off x="0" y="6826261"/>
            <a:ext cx="3931920" cy="3017520"/>
          </a:xfrm>
        </p:spPr>
        <p:txBody>
          <a:bodyPr/>
          <a:lstStyle/>
          <a:p>
            <a:r>
              <a:rPr sz="1100" dirty="0"/>
              <a:t>Salinity and Dissolved Oxygen levels that were recorded at the Winyah Bay (WB) station show initial and post-storm impacts on water quality in this area. Salinity levels quickly dropped at the onset of the storm, recovered slightly as the storm moved on, and then dropped significantly for an extended period of time as the area experienced extreme flooding. Dissolved oxygen levels were impacted as well but the impact was more prominent post-storm when the flooding was most severe. The regular diurnal cycle was compressed and levels stayed in a lower range (&lt; 3 mg/L) during the flooding.
Dramatic changes in salinity and lower levels of oxygen can cause stress to some aquatic organisms depending on the species and how long the levels deviate from what is normal. Water quality stresses can impact survival and future populations.</a:t>
            </a:r>
          </a:p>
        </p:txBody>
      </p:sp>
      <p:sp>
        <p:nvSpPr>
          <p:cNvPr id="9" name="txt_highlight_2"/>
          <p:cNvSpPr>
            <a:spLocks noGrp="1"/>
          </p:cNvSpPr>
          <p:nvPr>
            <p:ph type="body" sz="quarter" idx="26"/>
          </p:nvPr>
        </p:nvSpPr>
        <p:spPr>
          <a:xfrm>
            <a:off x="4258282" y="9491380"/>
            <a:ext cx="3200400" cy="420624"/>
          </a:xfrm>
        </p:spPr>
        <p:txBody>
          <a:bodyPr/>
          <a:lstStyle/>
          <a:p>
            <a:endParaRPr dirty="0"/>
          </a:p>
        </p:txBody>
      </p:sp>
      <p:pic>
        <p:nvPicPr>
          <p:cNvPr id="10" name="img_wq_plot_1"/>
          <p:cNvPicPr>
            <a:picLocks noGrp="1"/>
          </p:cNvPicPr>
          <p:nvPr>
            <p:ph type="pic" sz="quarter" idx="19"/>
          </p:nvPr>
        </p:nvPicPr>
        <p:blipFill>
          <a:blip r:embed="rId2" cstate="print"/>
          <a:stretch>
            <a:fillRect/>
          </a:stretch>
        </p:blipFill>
        <p:spPr>
          <a:xfrm>
            <a:off x="91440" y="4097292"/>
            <a:ext cx="3657600" cy="2468880"/>
          </a:xfrm>
          <a:prstGeom prst="rect">
            <a:avLst/>
          </a:prstGeom>
        </p:spPr>
      </p:pic>
      <p:pic>
        <p:nvPicPr>
          <p:cNvPr id="11" name="img_wq_plot_2"/>
          <p:cNvPicPr>
            <a:picLocks noGrp="1"/>
          </p:cNvPicPr>
          <p:nvPr>
            <p:ph type="pic" sz="quarter" idx="25"/>
          </p:nvPr>
        </p:nvPicPr>
        <p:blipFill>
          <a:blip r:embed="rId3" cstate="print"/>
          <a:stretch>
            <a:fillRect/>
          </a:stretch>
        </p:blipFill>
        <p:spPr>
          <a:xfrm>
            <a:off x="3931920" y="4099627"/>
            <a:ext cx="3657600" cy="2468880"/>
          </a:xfrm>
          <a:prstGeom prst="rect">
            <a:avLst/>
          </a:prstGeom>
        </p:spPr>
      </p:pic>
      <p:pic>
        <p:nvPicPr>
          <p:cNvPr id="12" name="img_wq_ecosystem"/>
          <p:cNvPicPr>
            <a:picLocks noGrp="1"/>
          </p:cNvPicPr>
          <p:nvPr>
            <p:ph type="pic" sz="quarter" idx="23"/>
          </p:nvPr>
        </p:nvPicPr>
        <p:blipFill>
          <a:blip r:embed="rId4" cstate="print"/>
          <a:stretch>
            <a:fillRect/>
          </a:stretch>
        </p:blipFill>
        <p:spPr>
          <a:xfrm>
            <a:off x="4258282" y="7109283"/>
            <a:ext cx="3200400" cy="2377440"/>
          </a:xfrm>
          <a:prstGeom prst="rect">
            <a:avLst/>
          </a:prstGeom>
        </p:spPr>
      </p:pic>
      <p:graphicFrame>
        <p:nvGraphicFramePr>
          <p:cNvPr id="13" name="Table 32">
            <a:extLst>
              <a:ext uri="{FF2B5EF4-FFF2-40B4-BE49-F238E27FC236}">
                <a16:creationId xmlns:a16="http://schemas.microsoft.com/office/drawing/2014/main" id="{EC611DD4-07DF-4423-8D18-D7C2A7574D47}"/>
              </a:ext>
            </a:extLst>
          </p:cNvPr>
          <p:cNvGraphicFramePr>
            <a:graphicFrameLocks noGrp="1"/>
          </p:cNvGraphicFramePr>
          <p:nvPr>
            <p:extLst>
              <p:ext uri="{D42A27DB-BD31-4B8C-83A1-F6EECF244321}">
                <p14:modId xmlns:p14="http://schemas.microsoft.com/office/powerpoint/2010/main" val="3381360665"/>
              </p:ext>
            </p:extLst>
          </p:nvPr>
        </p:nvGraphicFramePr>
        <p:xfrm>
          <a:off x="1639667" y="692374"/>
          <a:ext cx="6035040" cy="2474220"/>
        </p:xfrm>
        <a:graphic>
          <a:graphicData uri="http://schemas.openxmlformats.org/drawingml/2006/table">
            <a:tbl>
              <a:tblPr firstRow="1" bandRow="1">
                <a:tableStyleId>{5C22544A-7EE6-4342-B048-85BDC9FD1C3A}</a:tableStyleId>
              </a:tblPr>
              <a:tblGrid>
                <a:gridCol w="1195968">
                  <a:extLst>
                    <a:ext uri="{9D8B030D-6E8A-4147-A177-3AD203B41FA5}">
                      <a16:colId xmlns:a16="http://schemas.microsoft.com/office/drawing/2014/main" val="886900834"/>
                    </a:ext>
                  </a:extLst>
                </a:gridCol>
                <a:gridCol w="735980">
                  <a:extLst>
                    <a:ext uri="{9D8B030D-6E8A-4147-A177-3AD203B41FA5}">
                      <a16:colId xmlns:a16="http://schemas.microsoft.com/office/drawing/2014/main" val="2866511701"/>
                    </a:ext>
                  </a:extLst>
                </a:gridCol>
                <a:gridCol w="809579">
                  <a:extLst>
                    <a:ext uri="{9D8B030D-6E8A-4147-A177-3AD203B41FA5}">
                      <a16:colId xmlns:a16="http://schemas.microsoft.com/office/drawing/2014/main" val="1258199888"/>
                    </a:ext>
                  </a:extLst>
                </a:gridCol>
                <a:gridCol w="809579">
                  <a:extLst>
                    <a:ext uri="{9D8B030D-6E8A-4147-A177-3AD203B41FA5}">
                      <a16:colId xmlns:a16="http://schemas.microsoft.com/office/drawing/2014/main" val="4185574784"/>
                    </a:ext>
                  </a:extLst>
                </a:gridCol>
                <a:gridCol w="827978">
                  <a:extLst>
                    <a:ext uri="{9D8B030D-6E8A-4147-A177-3AD203B41FA5}">
                      <a16:colId xmlns:a16="http://schemas.microsoft.com/office/drawing/2014/main" val="3524960884"/>
                    </a:ext>
                  </a:extLst>
                </a:gridCol>
                <a:gridCol w="827978">
                  <a:extLst>
                    <a:ext uri="{9D8B030D-6E8A-4147-A177-3AD203B41FA5}">
                      <a16:colId xmlns:a16="http://schemas.microsoft.com/office/drawing/2014/main" val="1048151436"/>
                    </a:ext>
                  </a:extLst>
                </a:gridCol>
                <a:gridCol w="827978">
                  <a:extLst>
                    <a:ext uri="{9D8B030D-6E8A-4147-A177-3AD203B41FA5}">
                      <a16:colId xmlns:a16="http://schemas.microsoft.com/office/drawing/2014/main" val="2934377722"/>
                    </a:ext>
                  </a:extLst>
                </a:gridCol>
              </a:tblGrid>
              <a:tr h="649980">
                <a:tc>
                  <a:txBody>
                    <a:bodyPr/>
                    <a:lstStyle/>
                    <a:p>
                      <a:pPr algn="ctr" fontAlgn="ctr"/>
                      <a:r>
                        <a:rPr lang="en-US" sz="1000" b="1" i="0" u="none" strike="noStrike">
                          <a:solidFill>
                            <a:srgbClr val="FFFFFF"/>
                          </a:solidFill>
                          <a:effectLst/>
                          <a:latin typeface="Calibri" panose="020F0502020204030204" pitchFamily="34" charset="0"/>
                        </a:rPr>
                        <a:t>Station</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fontAlgn="ctr"/>
                      <a:r>
                        <a:rPr lang="en-US" sz="1000" b="1" i="0" u="none" strike="noStrike">
                          <a:solidFill>
                            <a:srgbClr val="FFFFFF"/>
                          </a:solidFill>
                          <a:effectLst/>
                          <a:latin typeface="Calibri" panose="020F0502020204030204" pitchFamily="34" charset="0"/>
                        </a:rPr>
                        <a:t>Date</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Depth</a:t>
                      </a:r>
                    </a:p>
                    <a:p>
                      <a:pPr algn="ctr"/>
                      <a:r>
                        <a:rPr lang="en-US" sz="900" b="0" i="1" dirty="0"/>
                        <a:t>Maximum</a:t>
                      </a:r>
                    </a:p>
                    <a:p>
                      <a:pPr algn="ctr"/>
                      <a:r>
                        <a:rPr lang="en-US" sz="900" b="0" i="1" dirty="0"/>
                        <a:t> (ft)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Minimum </a:t>
                      </a:r>
                    </a:p>
                    <a:p>
                      <a:pPr algn="ctr"/>
                      <a:r>
                        <a:rPr lang="en-US" sz="900" b="0" i="1" dirty="0"/>
                        <a:t>(</a:t>
                      </a:r>
                      <a:r>
                        <a:rPr lang="en-US" sz="900" b="0" i="1" dirty="0" err="1"/>
                        <a:t>psu</a:t>
                      </a:r>
                      <a:r>
                        <a:rPr lang="en-US" sz="900" b="0" i="1" dirty="0"/>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Salinity</a:t>
                      </a:r>
                    </a:p>
                    <a:p>
                      <a:pPr algn="ctr"/>
                      <a:r>
                        <a:rPr lang="en-US" sz="900" b="0" i="1" dirty="0"/>
                        <a:t>Maximum </a:t>
                      </a:r>
                    </a:p>
                    <a:p>
                      <a:pPr algn="ctr"/>
                      <a:r>
                        <a:rPr lang="en-US" sz="900" b="0" i="1" dirty="0"/>
                        <a:t>(</a:t>
                      </a:r>
                      <a:r>
                        <a:rPr lang="en-US" sz="900" b="0" i="1" dirty="0" err="1"/>
                        <a:t>psu</a:t>
                      </a:r>
                      <a:r>
                        <a:rPr lang="en-US" sz="900" b="0" i="1" dirty="0"/>
                        <a:t>)</a:t>
                      </a:r>
                      <a:endParaRPr lang="en-US" sz="900" dirty="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900" b="0" i="1" dirty="0"/>
                        <a:t>Minimum</a:t>
                      </a:r>
                    </a:p>
                    <a:p>
                      <a:pPr algn="ctr"/>
                      <a:r>
                        <a:rPr lang="en-US" sz="9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tc>
                  <a:txBody>
                    <a:bodyPr/>
                    <a:lstStyle/>
                    <a:p>
                      <a:pPr algn="ctr"/>
                      <a:r>
                        <a:rPr lang="en-US" sz="1100" dirty="0"/>
                        <a:t>Dissolved Oxygen</a:t>
                      </a:r>
                    </a:p>
                    <a:p>
                      <a:pPr algn="ctr"/>
                      <a:r>
                        <a:rPr lang="en-US" sz="800" b="0" i="1" dirty="0"/>
                        <a:t>Maximum</a:t>
                      </a:r>
                    </a:p>
                    <a:p>
                      <a:pPr algn="ctr"/>
                      <a:r>
                        <a:rPr lang="en-US" sz="800" b="0" i="1" dirty="0"/>
                        <a:t>(mg/L)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247BA0"/>
                    </a:solidFill>
                  </a:tcPr>
                </a:tc>
                <a:extLst>
                  <a:ext uri="{0D108BD9-81ED-4DB2-BD59-A6C34878D82A}">
                    <a16:rowId xmlns:a16="http://schemas.microsoft.com/office/drawing/2014/main" val="3165179243"/>
                  </a:ext>
                </a:extLst>
              </a:tr>
              <a:tr h="354636">
                <a:tc>
                  <a:txBody>
                    <a:bodyPr/>
                    <a:lstStyle/>
                    <a:p>
                      <a:pPr algn="ctr" fontAlgn="ctr"/>
                      <a:r>
                        <a:rPr lang="en-US" sz="1000" b="1" i="0" u="none" strike="noStrike">
                          <a:solidFill>
                            <a:srgbClr val="247BA0"/>
                          </a:solidFill>
                          <a:effectLst/>
                          <a:latin typeface="Calibri" panose="020F0502020204030204" pitchFamily="34" charset="0"/>
                        </a:rPr>
                        <a:t>Winyah Bay Bottom</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9/14/2018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18.14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21.6</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4.5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0709020"/>
                  </a:ext>
                </a:extLst>
              </a:tr>
              <a:tr h="354636">
                <a:tc>
                  <a:txBody>
                    <a:bodyPr/>
                    <a:lstStyle/>
                    <a:p>
                      <a:pPr algn="ctr" fontAlgn="ctr"/>
                      <a:r>
                        <a:rPr lang="en-US" sz="1000" b="1" i="0" u="none" strike="noStrike">
                          <a:solidFill>
                            <a:srgbClr val="247BA0"/>
                          </a:solidFill>
                          <a:effectLst/>
                          <a:latin typeface="Calibri" panose="020F0502020204030204" pitchFamily="34" charset="0"/>
                        </a:rPr>
                        <a:t>Winyah Bay Bottom</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9/15/2018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18.73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20.4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5.0</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518224"/>
                  </a:ext>
                </a:extLst>
              </a:tr>
              <a:tr h="354636">
                <a:tc>
                  <a:txBody>
                    <a:bodyPr/>
                    <a:lstStyle/>
                    <a:p>
                      <a:pPr algn="ctr" fontAlgn="ctr"/>
                      <a:r>
                        <a:rPr lang="en-US" sz="1000" b="1" i="0" u="none" strike="noStrike">
                          <a:solidFill>
                            <a:srgbClr val="247BA0"/>
                          </a:solidFill>
                          <a:effectLst/>
                          <a:latin typeface="Calibri" panose="020F0502020204030204" pitchFamily="34" charset="0"/>
                        </a:rPr>
                        <a:t>Winyah Bay Bottom</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9/16/2018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dirty="0">
                          <a:solidFill>
                            <a:srgbClr val="247BA0"/>
                          </a:solidFill>
                          <a:effectLst/>
                          <a:latin typeface="Calibri" panose="020F0502020204030204" pitchFamily="34" charset="0"/>
                        </a:rPr>
                        <a: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2.3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19.3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3.7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r>
                        <a:rPr lang="en-US" sz="1000" b="1" i="0" u="none" strike="noStrike">
                          <a:solidFill>
                            <a:srgbClr val="247BA0"/>
                          </a:solidFill>
                          <a:effectLst/>
                          <a:latin typeface="Calibri" panose="020F0502020204030204" pitchFamily="34" charset="0"/>
                        </a:rPr>
                        <a:t>6.7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5057674"/>
                  </a:ext>
                </a:extLst>
              </a:tr>
              <a:tr h="354636">
                <a:tc>
                  <a:txBody>
                    <a:bodyPr/>
                    <a:lstStyle/>
                    <a:p>
                      <a:pPr algn="ctr" fontAlgn="ctr"/>
                      <a:r>
                        <a:rPr lang="en-US" sz="1000" b="1" i="0" u="none" strike="noStrike">
                          <a:solidFill>
                            <a:schemeClr val="accent6"/>
                          </a:solidFill>
                          <a:effectLst/>
                          <a:latin typeface="Calibri" panose="020F0502020204030204" pitchFamily="34" charset="0"/>
                        </a:rPr>
                        <a:t>Winyah Bay Bottom</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9/17/2018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5.7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4.7</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6.5</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63079533"/>
                  </a:ext>
                </a:extLst>
              </a:tr>
              <a:tr h="354636">
                <a:tc>
                  <a:txBody>
                    <a:bodyPr/>
                    <a:lstStyle/>
                    <a:p>
                      <a:pPr algn="ctr" fontAlgn="ctr"/>
                      <a:r>
                        <a:rPr lang="en-US" sz="1000" b="1" i="0" u="none" strike="noStrike">
                          <a:solidFill>
                            <a:schemeClr val="accent6"/>
                          </a:solidFill>
                          <a:effectLst/>
                          <a:latin typeface="Calibri" panose="020F0502020204030204" pitchFamily="34" charset="0"/>
                        </a:rPr>
                        <a:t>Winyah Bay Bottom</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9/18/2018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17.78</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0.3</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a:solidFill>
                            <a:schemeClr val="accent6"/>
                          </a:solidFill>
                          <a:effectLst/>
                          <a:latin typeface="Calibri" panose="020F0502020204030204" pitchFamily="34" charset="0"/>
                        </a:rPr>
                        <a:t>3.1</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tc>
                  <a:txBody>
                    <a:bodyPr/>
                    <a:lstStyle/>
                    <a:p>
                      <a:pPr algn="ctr" fontAlgn="ctr"/>
                      <a:r>
                        <a:rPr lang="en-US" sz="1000" b="1" i="0" u="none" strike="noStrike" dirty="0">
                          <a:solidFill>
                            <a:schemeClr val="accent6"/>
                          </a:solidFill>
                          <a:effectLst/>
                          <a:latin typeface="Calibri" panose="020F0502020204030204" pitchFamily="34" charset="0"/>
                        </a:rPr>
                        <a:t>5.4</a:t>
                      </a:r>
                    </a:p>
                  </a:txBody>
                  <a:tcPr marL="7620" marR="7620" marT="762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84CDED"/>
                    </a:solidFill>
                  </a:tcPr>
                </a:tc>
                <a:extLst>
                  <a:ext uri="{0D108BD9-81ED-4DB2-BD59-A6C34878D82A}">
                    <a16:rowId xmlns:a16="http://schemas.microsoft.com/office/drawing/2014/main" val="3916113686"/>
                  </a:ext>
                </a:extLst>
              </a:tr>
            </a:tbl>
          </a:graphicData>
        </a:graphic>
      </p:graphicFrame>
      <p:sp>
        <p:nvSpPr>
          <p:cNvPr id="16" name="TextBox 15">
            <a:extLst>
              <a:ext uri="{FF2B5EF4-FFF2-40B4-BE49-F238E27FC236}">
                <a16:creationId xmlns:a16="http://schemas.microsoft.com/office/drawing/2014/main" id="{36C0DDDC-7250-4AAF-B2F9-AE37068E51C5}"/>
              </a:ext>
            </a:extLst>
          </p:cNvPr>
          <p:cNvSpPr txBox="1"/>
          <p:nvPr/>
        </p:nvSpPr>
        <p:spPr>
          <a:xfrm>
            <a:off x="2565098" y="5666096"/>
            <a:ext cx="992579" cy="400110"/>
          </a:xfrm>
          <a:prstGeom prst="rect">
            <a:avLst/>
          </a:prstGeom>
          <a:noFill/>
        </p:spPr>
        <p:txBody>
          <a:bodyPr wrap="none" rtlCol="0">
            <a:spAutoFit/>
          </a:bodyPr>
          <a:lstStyle/>
          <a:p>
            <a:r>
              <a:rPr lang="en-US" sz="1000" b="1" dirty="0">
                <a:solidFill>
                  <a:srgbClr val="247BA0"/>
                </a:solidFill>
              </a:rPr>
              <a:t>Post-Storm </a:t>
            </a:r>
          </a:p>
          <a:p>
            <a:r>
              <a:rPr lang="en-US" sz="1000" b="1" dirty="0">
                <a:solidFill>
                  <a:srgbClr val="247BA0"/>
                </a:solidFill>
              </a:rPr>
              <a:t>Levels ~0-3 </a:t>
            </a:r>
            <a:r>
              <a:rPr lang="en-US" sz="1000" b="1" dirty="0" err="1">
                <a:solidFill>
                  <a:srgbClr val="247BA0"/>
                </a:solidFill>
              </a:rPr>
              <a:t>psu</a:t>
            </a:r>
            <a:endParaRPr lang="en-US" sz="1000" b="1" dirty="0">
              <a:solidFill>
                <a:srgbClr val="247BA0"/>
              </a:solidFill>
            </a:endParaRPr>
          </a:p>
        </p:txBody>
      </p:sp>
      <p:sp>
        <p:nvSpPr>
          <p:cNvPr id="17" name="TextBox 16">
            <a:extLst>
              <a:ext uri="{FF2B5EF4-FFF2-40B4-BE49-F238E27FC236}">
                <a16:creationId xmlns:a16="http://schemas.microsoft.com/office/drawing/2014/main" id="{731EC4D1-BE3E-47D1-82D4-B6ED0B00090F}"/>
              </a:ext>
            </a:extLst>
          </p:cNvPr>
          <p:cNvSpPr txBox="1"/>
          <p:nvPr/>
        </p:nvSpPr>
        <p:spPr>
          <a:xfrm>
            <a:off x="497639" y="5698821"/>
            <a:ext cx="1183662" cy="400110"/>
          </a:xfrm>
          <a:prstGeom prst="rect">
            <a:avLst/>
          </a:prstGeom>
          <a:noFill/>
        </p:spPr>
        <p:txBody>
          <a:bodyPr wrap="square" rtlCol="0">
            <a:spAutoFit/>
          </a:bodyPr>
          <a:lstStyle/>
          <a:p>
            <a:r>
              <a:rPr lang="en-US" sz="1000" b="1" dirty="0">
                <a:solidFill>
                  <a:srgbClr val="247BA0"/>
                </a:solidFill>
              </a:rPr>
              <a:t>Pre-Storm </a:t>
            </a:r>
          </a:p>
          <a:p>
            <a:r>
              <a:rPr lang="en-US" sz="1000" b="1" dirty="0">
                <a:solidFill>
                  <a:srgbClr val="247BA0"/>
                </a:solidFill>
              </a:rPr>
              <a:t>Levels ~11-&gt;20 </a:t>
            </a:r>
            <a:r>
              <a:rPr lang="en-US" sz="1000" b="1" dirty="0" err="1">
                <a:solidFill>
                  <a:srgbClr val="247BA0"/>
                </a:solidFill>
              </a:rPr>
              <a:t>psu</a:t>
            </a:r>
            <a:endParaRPr lang="en-US" sz="1000" b="1" dirty="0">
              <a:solidFill>
                <a:srgbClr val="247BA0"/>
              </a:solidFill>
            </a:endParaRPr>
          </a:p>
        </p:txBody>
      </p:sp>
      <p:cxnSp>
        <p:nvCxnSpPr>
          <p:cNvPr id="18" name="Curved Connector 34">
            <a:extLst>
              <a:ext uri="{FF2B5EF4-FFF2-40B4-BE49-F238E27FC236}">
                <a16:creationId xmlns:a16="http://schemas.microsoft.com/office/drawing/2014/main" id="{74572BB5-1C69-4F38-B103-F0ADDC618897}"/>
              </a:ext>
            </a:extLst>
          </p:cNvPr>
          <p:cNvCxnSpPr>
            <a:cxnSpLocks/>
          </p:cNvCxnSpPr>
          <p:nvPr/>
        </p:nvCxnSpPr>
        <p:spPr>
          <a:xfrm rot="5400000">
            <a:off x="1616197" y="5518886"/>
            <a:ext cx="710840" cy="235673"/>
          </a:xfrm>
          <a:prstGeom prst="curvedConnector3">
            <a:avLst>
              <a:gd name="adj1" fmla="val 5000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16F9DC-32C0-46F7-8208-78DD9DB82891}"/>
              </a:ext>
            </a:extLst>
          </p:cNvPr>
          <p:cNvSpPr txBox="1"/>
          <p:nvPr/>
        </p:nvSpPr>
        <p:spPr>
          <a:xfrm>
            <a:off x="1844625" y="4741225"/>
            <a:ext cx="1750076" cy="553998"/>
          </a:xfrm>
          <a:prstGeom prst="rect">
            <a:avLst/>
          </a:prstGeom>
          <a:noFill/>
        </p:spPr>
        <p:txBody>
          <a:bodyPr wrap="square" rtlCol="0">
            <a:spAutoFit/>
          </a:bodyPr>
          <a:lstStyle/>
          <a:p>
            <a:r>
              <a:rPr lang="en-US" sz="1000" b="1" dirty="0">
                <a:solidFill>
                  <a:schemeClr val="accent6"/>
                </a:solidFill>
              </a:rPr>
              <a:t>A big and fast drop in salinity occurred as flooding followed for weeks after Florence</a:t>
            </a:r>
          </a:p>
        </p:txBody>
      </p:sp>
      <p:sp>
        <p:nvSpPr>
          <p:cNvPr id="20" name="TextBox 19">
            <a:extLst>
              <a:ext uri="{FF2B5EF4-FFF2-40B4-BE49-F238E27FC236}">
                <a16:creationId xmlns:a16="http://schemas.microsoft.com/office/drawing/2014/main" id="{A9010A17-BF42-4408-8FDE-EAB8E6BFFEE3}"/>
              </a:ext>
            </a:extLst>
          </p:cNvPr>
          <p:cNvSpPr txBox="1"/>
          <p:nvPr/>
        </p:nvSpPr>
        <p:spPr>
          <a:xfrm>
            <a:off x="4327997" y="5462221"/>
            <a:ext cx="1325702" cy="400110"/>
          </a:xfrm>
          <a:prstGeom prst="rect">
            <a:avLst/>
          </a:prstGeom>
          <a:noFill/>
        </p:spPr>
        <p:txBody>
          <a:bodyPr wrap="square" rtlCol="0">
            <a:spAutoFit/>
          </a:bodyPr>
          <a:lstStyle/>
          <a:p>
            <a:r>
              <a:rPr lang="en-US" sz="1000" b="1" dirty="0">
                <a:solidFill>
                  <a:srgbClr val="247BA0"/>
                </a:solidFill>
              </a:rPr>
              <a:t>Pre-Storm Levels </a:t>
            </a:r>
            <a:br>
              <a:rPr lang="en-US" sz="1000" b="1" dirty="0">
                <a:solidFill>
                  <a:srgbClr val="247BA0"/>
                </a:solidFill>
              </a:rPr>
            </a:br>
            <a:r>
              <a:rPr lang="en-US" sz="1000" b="1" dirty="0">
                <a:solidFill>
                  <a:srgbClr val="247BA0"/>
                </a:solidFill>
              </a:rPr>
              <a:t>~4-7 mg/L</a:t>
            </a:r>
          </a:p>
        </p:txBody>
      </p:sp>
      <p:sp>
        <p:nvSpPr>
          <p:cNvPr id="21" name="TextBox 20">
            <a:extLst>
              <a:ext uri="{FF2B5EF4-FFF2-40B4-BE49-F238E27FC236}">
                <a16:creationId xmlns:a16="http://schemas.microsoft.com/office/drawing/2014/main" id="{013317FD-3FD8-4609-A234-25BBBDC4A8DD}"/>
              </a:ext>
            </a:extLst>
          </p:cNvPr>
          <p:cNvSpPr txBox="1"/>
          <p:nvPr/>
        </p:nvSpPr>
        <p:spPr>
          <a:xfrm>
            <a:off x="6033736" y="4658984"/>
            <a:ext cx="1238186" cy="400110"/>
          </a:xfrm>
          <a:prstGeom prst="rect">
            <a:avLst/>
          </a:prstGeom>
          <a:noFill/>
        </p:spPr>
        <p:txBody>
          <a:bodyPr wrap="square" rtlCol="0">
            <a:spAutoFit/>
          </a:bodyPr>
          <a:lstStyle/>
          <a:p>
            <a:r>
              <a:rPr lang="en-US" sz="1000" b="1" dirty="0">
                <a:solidFill>
                  <a:srgbClr val="247BA0"/>
                </a:solidFill>
              </a:rPr>
              <a:t>Post-Storm Levels ~1 - &lt;3 mg/L</a:t>
            </a:r>
          </a:p>
        </p:txBody>
      </p:sp>
      <p:cxnSp>
        <p:nvCxnSpPr>
          <p:cNvPr id="22" name="Curved Connector 34">
            <a:extLst>
              <a:ext uri="{FF2B5EF4-FFF2-40B4-BE49-F238E27FC236}">
                <a16:creationId xmlns:a16="http://schemas.microsoft.com/office/drawing/2014/main" id="{A976B627-953A-483D-84EF-4CA70CA5B045}"/>
              </a:ext>
            </a:extLst>
          </p:cNvPr>
          <p:cNvCxnSpPr>
            <a:cxnSpLocks/>
            <a:stCxn id="23" idx="2"/>
          </p:cNvCxnSpPr>
          <p:nvPr/>
        </p:nvCxnSpPr>
        <p:spPr>
          <a:xfrm rot="5400000">
            <a:off x="6404828" y="5437175"/>
            <a:ext cx="341018" cy="289582"/>
          </a:xfrm>
          <a:prstGeom prst="curvedConnector3">
            <a:avLst>
              <a:gd name="adj1" fmla="val 50000"/>
            </a:avLst>
          </a:prstGeom>
          <a:ln w="127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5336D4-8D78-48DF-8B6F-3F45F5FE9825}"/>
              </a:ext>
            </a:extLst>
          </p:cNvPr>
          <p:cNvSpPr txBox="1"/>
          <p:nvPr/>
        </p:nvSpPr>
        <p:spPr>
          <a:xfrm>
            <a:off x="5950295" y="5011347"/>
            <a:ext cx="1539665" cy="400110"/>
          </a:xfrm>
          <a:prstGeom prst="rect">
            <a:avLst/>
          </a:prstGeom>
          <a:noFill/>
        </p:spPr>
        <p:txBody>
          <a:bodyPr wrap="square" lIns="0" rIns="0" rtlCol="0">
            <a:spAutoFit/>
          </a:bodyPr>
          <a:lstStyle/>
          <a:p>
            <a:r>
              <a:rPr lang="en-US" sz="1000" b="1" dirty="0">
                <a:solidFill>
                  <a:srgbClr val="404040"/>
                </a:solidFill>
              </a:rPr>
              <a:t>A drop in dissolved oxygen </a:t>
            </a:r>
          </a:p>
          <a:p>
            <a:r>
              <a:rPr lang="en-US" sz="1000" b="1" dirty="0">
                <a:solidFill>
                  <a:srgbClr val="404040"/>
                </a:solidFill>
              </a:rPr>
              <a:t>followed with the flooding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xt_contact"/>
          <p:cNvSpPr>
            <a:spLocks noGrp="1"/>
          </p:cNvSpPr>
          <p:nvPr>
            <p:ph type="body" sz="quarter" idx="16"/>
          </p:nvPr>
        </p:nvSpPr>
        <p:spPr>
          <a:xfrm>
            <a:off x="273091" y="5089638"/>
            <a:ext cx="3749040" cy="640080"/>
          </a:xfrm>
        </p:spPr>
        <p:txBody>
          <a:bodyPr/>
          <a:lstStyle/>
          <a:p>
            <a:r>
              <a:t>Maeve Snyder, Coastal Training Program Coordinator
e: msnyder@baruch.sc.edu
p: 843.904.9034</a:t>
            </a:r>
          </a:p>
        </p:txBody>
      </p:sp>
      <p:sp>
        <p:nvSpPr>
          <p:cNvPr id="3" name="txt_nerr_data"/>
          <p:cNvSpPr>
            <a:spLocks noGrp="1"/>
          </p:cNvSpPr>
          <p:nvPr>
            <p:ph type="body" sz="quarter" idx="22"/>
          </p:nvPr>
        </p:nvSpPr>
        <p:spPr>
          <a:xfrm>
            <a:off x="273050" y="6414641"/>
            <a:ext cx="3749040" cy="640080"/>
          </a:xfrm>
        </p:spPr>
        <p:txBody>
          <a:bodyPr/>
          <a:lstStyle/>
          <a:p>
            <a:r>
              <a:rPr dirty="0"/>
              <a:t>Visit </a:t>
            </a:r>
            <a:r>
              <a:rPr b="1" dirty="0">
                <a:solidFill>
                  <a:schemeClr val="accent3"/>
                </a:solidFill>
              </a:rPr>
              <a:t>www.nerrsdata.org </a:t>
            </a:r>
            <a:r>
              <a:rPr dirty="0"/>
              <a:t>to view and download weather and water quality data from North Inlet - </a:t>
            </a:r>
            <a:r>
              <a:rPr dirty="0" err="1"/>
              <a:t>Winyah</a:t>
            </a:r>
            <a:r>
              <a:rPr dirty="0"/>
              <a:t> Bay</a:t>
            </a:r>
            <a:r>
              <a:rPr lang="en-US" dirty="0"/>
              <a:t> NERR</a:t>
            </a:r>
            <a:r>
              <a:rPr dirty="0"/>
              <a:t>.</a:t>
            </a:r>
          </a:p>
        </p:txBody>
      </p:sp>
      <p:sp>
        <p:nvSpPr>
          <p:cNvPr id="4" name="txt_explore"/>
          <p:cNvSpPr>
            <a:spLocks noGrp="1"/>
          </p:cNvSpPr>
          <p:nvPr>
            <p:ph type="body" sz="quarter" idx="23"/>
          </p:nvPr>
        </p:nvSpPr>
        <p:spPr>
          <a:xfrm>
            <a:off x="273050" y="7684072"/>
            <a:ext cx="4114800" cy="914400"/>
          </a:xfrm>
        </p:spPr>
        <p:txBody>
          <a:bodyPr/>
          <a:lstStyle/>
          <a:p>
            <a:r>
              <a:rPr dirty="0"/>
              <a:t>Interested in learning more? </a:t>
            </a:r>
            <a:r>
              <a:rPr b="1" dirty="0">
                <a:solidFill>
                  <a:schemeClr val="accent3"/>
                </a:solidFill>
              </a:rPr>
              <a:t>Visit http://northinlet.sc.edu/</a:t>
            </a:r>
            <a:r>
              <a:rPr dirty="0"/>
              <a:t>.
For video, news updates, online storm data and prediction visualization tools, check out our Storm Story Map at</a:t>
            </a:r>
            <a:r>
              <a:rPr b="1" dirty="0">
                <a:solidFill>
                  <a:schemeClr val="accent3"/>
                </a:solidFill>
              </a:rPr>
              <a:t> www.storm storymap.url</a:t>
            </a:r>
            <a:r>
              <a:rPr dirty="0"/>
              <a:t>.</a:t>
            </a:r>
          </a:p>
        </p:txBody>
      </p:sp>
      <p:sp>
        <p:nvSpPr>
          <p:cNvPr id="5" name="txt_social_handle"/>
          <p:cNvSpPr>
            <a:spLocks noGrp="1"/>
          </p:cNvSpPr>
          <p:nvPr>
            <p:ph type="body" sz="quarter" idx="13"/>
          </p:nvPr>
        </p:nvSpPr>
        <p:spPr>
          <a:xfrm>
            <a:off x="5725154" y="9122680"/>
            <a:ext cx="1828800" cy="228600"/>
          </a:xfrm>
        </p:spPr>
        <p:txBody>
          <a:bodyPr/>
          <a:lstStyle/>
          <a:p>
            <a:r>
              <a:t>@NIWBReserve</a:t>
            </a:r>
          </a:p>
        </p:txBody>
      </p:sp>
      <p:pic>
        <p:nvPicPr>
          <p:cNvPr id="6" name="img_nerr_1"/>
          <p:cNvPicPr>
            <a:picLocks noGrp="1"/>
          </p:cNvPicPr>
          <p:nvPr>
            <p:ph type="pic" sz="quarter" idx="19"/>
          </p:nvPr>
        </p:nvPicPr>
        <p:blipFill>
          <a:blip r:embed="rId2" cstate="print"/>
          <a:stretch>
            <a:fillRect/>
          </a:stretch>
        </p:blipFill>
        <p:spPr>
          <a:xfrm>
            <a:off x="4672965" y="0"/>
            <a:ext cx="3108960" cy="2194560"/>
          </a:xfrm>
          <a:prstGeom prst="rect">
            <a:avLst/>
          </a:prstGeom>
        </p:spPr>
      </p:pic>
      <p:pic>
        <p:nvPicPr>
          <p:cNvPr id="7" name="img_nerr_2"/>
          <p:cNvPicPr>
            <a:picLocks noGrp="1"/>
          </p:cNvPicPr>
          <p:nvPr>
            <p:ph type="pic" sz="quarter" idx="20"/>
          </p:nvPr>
        </p:nvPicPr>
        <p:blipFill>
          <a:blip r:embed="rId3" cstate="print"/>
          <a:stretch>
            <a:fillRect/>
          </a:stretch>
        </p:blipFill>
        <p:spPr>
          <a:xfrm>
            <a:off x="4675197" y="2188210"/>
            <a:ext cx="3108960" cy="2377440"/>
          </a:xfrm>
          <a:prstGeom prst="rect">
            <a:avLst/>
          </a:prstGeom>
        </p:spPr>
      </p:pic>
      <p:pic>
        <p:nvPicPr>
          <p:cNvPr id="8" name="img_nerr_3"/>
          <p:cNvPicPr>
            <a:picLocks noGrp="1"/>
          </p:cNvPicPr>
          <p:nvPr>
            <p:ph type="pic" sz="quarter" idx="24"/>
          </p:nvPr>
        </p:nvPicPr>
        <p:blipFill>
          <a:blip r:embed="rId4" cstate="print"/>
          <a:stretch>
            <a:fillRect/>
          </a:stretch>
        </p:blipFill>
        <p:spPr>
          <a:xfrm>
            <a:off x="4672965" y="4552950"/>
            <a:ext cx="3108960" cy="2286000"/>
          </a:xfrm>
          <a:prstGeom prst="rect">
            <a:avLst/>
          </a:prstGeom>
        </p:spPr>
      </p:pic>
      <p:pic>
        <p:nvPicPr>
          <p:cNvPr id="9" name="img_nerr_4"/>
          <p:cNvPicPr>
            <a:picLocks noGrp="1"/>
          </p:cNvPicPr>
          <p:nvPr>
            <p:ph type="pic" sz="quarter" idx="21"/>
          </p:nvPr>
        </p:nvPicPr>
        <p:blipFill>
          <a:blip r:embed="rId5" cstate="print"/>
          <a:stretch>
            <a:fillRect/>
          </a:stretch>
        </p:blipFill>
        <p:spPr>
          <a:xfrm>
            <a:off x="4672965" y="6788194"/>
            <a:ext cx="3108960" cy="1920240"/>
          </a:xfrm>
          <a:prstGeom prst="rect">
            <a:avLst/>
          </a:prstGeom>
        </p:spPr>
      </p:pic>
    </p:spTree>
  </p:cSld>
  <p:clrMapOvr>
    <a:masterClrMapping/>
  </p:clrMapOvr>
</p:sld>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2929</TotalTime>
  <Words>1532</Words>
  <Application>Microsoft Office PowerPoint</Application>
  <PresentationFormat>Custom</PresentationFormat>
  <Paragraphs>159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143</cp:revision>
  <dcterms:created xsi:type="dcterms:W3CDTF">2021-12-21T14:21:49Z</dcterms:created>
  <dcterms:modified xsi:type="dcterms:W3CDTF">2022-05-16T15:24:41Z</dcterms:modified>
</cp:coreProperties>
</file>